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0" autoAdjust="0"/>
    <p:restoredTop sz="94660"/>
  </p:normalViewPr>
  <p:slideViewPr>
    <p:cSldViewPr snapToGrid="0">
      <p:cViewPr varScale="1">
        <p:scale>
          <a:sx n="61" d="100"/>
          <a:sy n="61" d="100"/>
        </p:scale>
        <p:origin x="30" y="3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841782-137F-4F62-B575-FFC5BA900EAE}" type="datetimeFigureOut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68A4A7-9DFC-4644-937D-145AA0DC41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16089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68A4A7-9DFC-4644-937D-145AA0DC41D5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2306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Freeform 8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5" name="Freeform 14"/>
          <p:cNvSpPr/>
          <p:nvPr/>
        </p:nvSpPr>
        <p:spPr>
          <a:xfrm>
            <a:off x="0" y="-16933"/>
            <a:ext cx="863825" cy="5698067"/>
          </a:xfrm>
          <a:custGeom>
            <a:avLst/>
            <a:gdLst>
              <a:gd name="connsiteX0" fmla="*/ 0 w 863600"/>
              <a:gd name="connsiteY0" fmla="*/ 8467 h 5698067"/>
              <a:gd name="connsiteX1" fmla="*/ 863600 w 863600"/>
              <a:gd name="connsiteY1" fmla="*/ 0 h 5698067"/>
              <a:gd name="connsiteX2" fmla="*/ 863600 w 863600"/>
              <a:gd name="connsiteY2" fmla="*/ 16934 h 5698067"/>
              <a:gd name="connsiteX3" fmla="*/ 0 w 863600"/>
              <a:gd name="connsiteY3" fmla="*/ 5698067 h 5698067"/>
              <a:gd name="connsiteX4" fmla="*/ 0 w 863600"/>
              <a:gd name="connsiteY4" fmla="*/ 8467 h 56980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63600" h="5698067">
                <a:moveTo>
                  <a:pt x="0" y="8467"/>
                </a:moveTo>
                <a:lnTo>
                  <a:pt x="863600" y="0"/>
                </a:lnTo>
                <a:lnTo>
                  <a:pt x="863600" y="16934"/>
                </a:lnTo>
                <a:lnTo>
                  <a:pt x="0" y="5698067"/>
                </a:lnTo>
                <a:lnTo>
                  <a:pt x="0" y="8467"/>
                </a:ln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6" name="Freeform 15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460" y="2404534"/>
            <a:ext cx="776895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460" y="4050834"/>
            <a:ext cx="776895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4ED345-E59C-4E81-BDEC-AB3533397B69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0043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タイトルと説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512" y="609600"/>
            <a:ext cx="8598907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512" y="4470400"/>
            <a:ext cx="8598907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21BDDB-3641-4984-B03D-DB65D4551C5D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Freeform 8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5" name="Freeform 14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6" name="Freeform 15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</p:spTree>
    <p:extLst>
      <p:ext uri="{BB962C8B-B14F-4D97-AF65-F5344CB8AC3E}">
        <p14:creationId xmlns:p14="http://schemas.microsoft.com/office/powerpoint/2010/main" val="6488920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文と説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" name="Straight Connector 20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577" y="609600"/>
            <a:ext cx="809624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512" y="4470400"/>
            <a:ext cx="8598907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063D9-EF64-47E1-BCEB-6D8791272900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Freeform 8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5" name="Freeform 14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6" name="Freeform 15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495" y="3632200"/>
            <a:ext cx="7226406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42011" y="790378"/>
            <a:ext cx="60975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8895327" y="2886556"/>
            <a:ext cx="60975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sz="8000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723654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名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512" y="1931988"/>
            <a:ext cx="8598907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512" y="4527448"/>
            <a:ext cx="8598907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BC956-A437-4F14-882C-1DB05C48F4B0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Freeform 8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5" name="Freeform 14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6" name="Freeform 15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</p:spTree>
    <p:extLst>
      <p:ext uri="{BB962C8B-B14F-4D97-AF65-F5344CB8AC3E}">
        <p14:creationId xmlns:p14="http://schemas.microsoft.com/office/powerpoint/2010/main" val="146689992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文付き名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" name="Straight Connector 20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577" y="609600"/>
            <a:ext cx="809624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512" y="4527448"/>
            <a:ext cx="8598907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07B43-7B18-4DFC-8B1B-E25C0BC19C3E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Freeform 8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5" name="Freeform 14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6" name="Freeform 15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509" y="4013200"/>
            <a:ext cx="8598908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42011" y="790378"/>
            <a:ext cx="60975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8895327" y="2886556"/>
            <a:ext cx="60975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sz="8000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308849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正誤問題形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978" y="609600"/>
            <a:ext cx="8590440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512" y="4527448"/>
            <a:ext cx="8598907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1D8A93-5676-49BC-A7F2-3B9F6C657EC1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Freeform 8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5" name="Freeform 14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6" name="Freeform 15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509" y="4013200"/>
            <a:ext cx="8598908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26103441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Freeform 8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5" name="Freeform 14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6" name="Freeform 15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D9B6C-A4A6-4125-8BFB-8CC0C4D2A3D8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686346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9749" y="609600"/>
            <a:ext cx="1305083" cy="5251451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511" y="609600"/>
            <a:ext cx="7061989" cy="5431762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19D94-C823-4ABD-B3FC-0CA22A07A162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Freeform 8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5" name="Freeform 14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6" name="Freeform 15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</p:spTree>
    <p:extLst>
      <p:ext uri="{BB962C8B-B14F-4D97-AF65-F5344CB8AC3E}">
        <p14:creationId xmlns:p14="http://schemas.microsoft.com/office/powerpoint/2010/main" val="4701015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Freeform 8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5" name="Freeform 14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6" name="Freeform 15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633C4-C857-4FBF-A631-230512285EBF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6805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512" y="2700868"/>
            <a:ext cx="8598907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512" y="4527448"/>
            <a:ext cx="8598907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ECA219-43E7-43F6-847F-0B4A119C19C0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Freeform 8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5" name="Freeform 14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6" name="Freeform 15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</p:spTree>
    <p:extLst>
      <p:ext uri="{BB962C8B-B14F-4D97-AF65-F5344CB8AC3E}">
        <p14:creationId xmlns:p14="http://schemas.microsoft.com/office/powerpoint/2010/main" val="37413865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Freeform 9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5" name="Freeform 14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6" name="Freeform 15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7" name="Freeform 16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512" y="609600"/>
            <a:ext cx="8598907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511" y="2160589"/>
            <a:ext cx="4185125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1295" y="2160590"/>
            <a:ext cx="4185124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BA7FA1-8016-436B-A380-2BC898B344C5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00787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0" name="Straight Connector 19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Freeform 11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5" name="Freeform 14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6" name="Freeform 15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7" name="Freeform 16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8" name="Freeform 17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9" name="Freeform 18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32423" y="2160983"/>
            <a:ext cx="38302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922" y="2737246"/>
            <a:ext cx="4186713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44623" y="2160983"/>
            <a:ext cx="3831794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9710" y="2737246"/>
            <a:ext cx="4186707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073FC9-3CE5-4F59-8026-3477AB4B8765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0929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Freeform 7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9" name="Freeform 8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4" name="Freeform 13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5" name="Freeform 14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511" y="609600"/>
            <a:ext cx="8598907" cy="132080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8F316-6FCD-4670-B262-7E187621CE0B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498149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5" name="Straight Connector 14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Freeform 7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9" name="Freeform 8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" name="Freeform 9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4" name="Freeform 13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BFE6D6-A1CA-4BA9-BA71-8FF55B3207A8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6" name="Freeform 15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</p:spTree>
    <p:extLst>
      <p:ext uri="{BB962C8B-B14F-4D97-AF65-F5344CB8AC3E}">
        <p14:creationId xmlns:p14="http://schemas.microsoft.com/office/powerpoint/2010/main" val="29949281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Freeform 9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5" name="Freeform 14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6" name="Freeform 15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7" name="Freeform 16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510" y="1498604"/>
            <a:ext cx="3855532" cy="1278466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1702" y="514925"/>
            <a:ext cx="4514716" cy="5526437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510" y="2777070"/>
            <a:ext cx="3855532" cy="25844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06CE3-11B2-4AAC-9782-639DECCBC011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65090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" name="Straight Connector 18"/>
          <p:cNvCxnSpPr/>
          <p:nvPr/>
        </p:nvCxnSpPr>
        <p:spPr>
          <a:xfrm flipV="1">
            <a:off x="7427201" y="3681414"/>
            <a:ext cx="4764799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9373453" y="0"/>
            <a:ext cx="1219518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Freeform 9"/>
          <p:cNvSpPr/>
          <p:nvPr/>
        </p:nvSpPr>
        <p:spPr>
          <a:xfrm>
            <a:off x="9188726" y="-8467"/>
            <a:ext cx="3006450" cy="6866467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5667" h="6866467">
                <a:moveTo>
                  <a:pt x="2023534" y="8467"/>
                </a:moveTo>
                <a:lnTo>
                  <a:pt x="0" y="6866467"/>
                </a:lnTo>
                <a:lnTo>
                  <a:pt x="2997200" y="6858000"/>
                </a:lnTo>
                <a:cubicBezTo>
                  <a:pt x="3000022" y="4572000"/>
                  <a:pt x="3002845" y="2286000"/>
                  <a:pt x="3005667" y="0"/>
                </a:cubicBezTo>
                <a:lnTo>
                  <a:pt x="2023534" y="8467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1" name="Freeform 10"/>
          <p:cNvSpPr/>
          <p:nvPr/>
        </p:nvSpPr>
        <p:spPr>
          <a:xfrm>
            <a:off x="9603701" y="-8467"/>
            <a:ext cx="2591475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590800" h="6866467">
                <a:moveTo>
                  <a:pt x="0" y="0"/>
                </a:moveTo>
                <a:lnTo>
                  <a:pt x="1202267" y="6866467"/>
                </a:lnTo>
                <a:lnTo>
                  <a:pt x="2590800" y="6866467"/>
                </a:lnTo>
                <a:cubicBezTo>
                  <a:pt x="2587978" y="4577645"/>
                  <a:pt x="2585155" y="2288822"/>
                  <a:pt x="2582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Freeform 11"/>
          <p:cNvSpPr/>
          <p:nvPr/>
        </p:nvSpPr>
        <p:spPr>
          <a:xfrm>
            <a:off x="8934660" y="3048000"/>
            <a:ext cx="3260516" cy="3810000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Freeform 12"/>
          <p:cNvSpPr/>
          <p:nvPr/>
        </p:nvSpPr>
        <p:spPr>
          <a:xfrm>
            <a:off x="9341166" y="-8467"/>
            <a:ext cx="2854010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4" name="Freeform 13"/>
          <p:cNvSpPr/>
          <p:nvPr/>
        </p:nvSpPr>
        <p:spPr>
          <a:xfrm>
            <a:off x="10907908" y="-8467"/>
            <a:ext cx="1287268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5" name="Freeform 14"/>
          <p:cNvSpPr/>
          <p:nvPr/>
        </p:nvSpPr>
        <p:spPr>
          <a:xfrm>
            <a:off x="10941783" y="-8468"/>
            <a:ext cx="1270575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6" name="Freeform 15"/>
          <p:cNvSpPr/>
          <p:nvPr/>
        </p:nvSpPr>
        <p:spPr>
          <a:xfrm>
            <a:off x="10374369" y="3589868"/>
            <a:ext cx="1820807" cy="3268133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7" name="Freeform 16"/>
          <p:cNvSpPr/>
          <p:nvPr/>
        </p:nvSpPr>
        <p:spPr>
          <a:xfrm>
            <a:off x="-8469" y="4013201"/>
            <a:ext cx="457319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511" y="4800600"/>
            <a:ext cx="8598906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511" y="609600"/>
            <a:ext cx="8598907" cy="3845718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511" y="5367338"/>
            <a:ext cx="8598906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35DD7-7CEB-4140-916E-43CD57F3AA64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631115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511" y="609600"/>
            <a:ext cx="8598907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511" y="2160590"/>
            <a:ext cx="8598907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7010" y="6041363"/>
            <a:ext cx="912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0E770C-FC38-4EB8-BCA7-208918A1D25A}" type="datetime1">
              <a:rPr kumimoji="1" lang="ja-JP" altLang="en-US" smtClean="0"/>
              <a:t>2013/1/3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511" y="6041363"/>
            <a:ext cx="62992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2901" y="6041363"/>
            <a:ext cx="683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051F794-E56A-443F-BDE7-F75E4CC4A9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3001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  <p:sldLayoutId id="2147483780" r:id="rId12"/>
    <p:sldLayoutId id="2147483781" r:id="rId13"/>
    <p:sldLayoutId id="2147483782" r:id="rId14"/>
    <p:sldLayoutId id="2147483783" r:id="rId15"/>
    <p:sldLayoutId id="2147483784" r:id="rId16"/>
  </p:sldLayoutIdLst>
  <p:hf sldNum="0" hdr="0" dt="0"/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Trebuchet M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kumimoji="1" lang="ja-JP" altLang="en-US" b="1" dirty="0" smtClean="0">
                <a:ln w="10160">
                  <a:solidFill>
                    <a:schemeClr val="accent5"/>
                  </a:solidFill>
                  <a:prstDash val="solid"/>
                </a:ln>
                <a:solidFill>
                  <a:schemeClr val="accent4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  <a:reflection blurRad="6350" stA="60000" endA="900" endPos="58000" dir="5400000" sy="-100000" algn="bl" rotWithShape="0"/>
                </a:effectLst>
              </a:rPr>
              <a:t>秋の日帰り収穫体験ツアー</a:t>
            </a:r>
            <a:endParaRPr kumimoji="1" lang="ja-JP" altLang="en-US" b="1" dirty="0">
              <a:ln w="10160">
                <a:solidFill>
                  <a:schemeClr val="accent5"/>
                </a:solidFill>
                <a:prstDash val="solid"/>
              </a:ln>
              <a:solidFill>
                <a:schemeClr val="accent4"/>
              </a:solidFill>
              <a:effectLst>
                <a:outerShdw blurRad="38100" dist="22860" dir="5400000" algn="tl" rotWithShape="0">
                  <a:srgbClr val="000000">
                    <a:alpha val="30000"/>
                  </a:srgbClr>
                </a:outerShdw>
                <a:reflection blurRad="6350" stA="60000" endA="900" endPos="58000" dir="5400000" sy="-100000" algn="bl" rotWithShape="0"/>
              </a:effectLst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 smtClean="0"/>
              <a:t>わくわくファームで楽しもう！</a:t>
            </a:r>
            <a:endParaRPr kumimoji="1" lang="en-US" altLang="ja-JP" dirty="0" smtClean="0"/>
          </a:p>
          <a:p>
            <a:r>
              <a:rPr kumimoji="1" lang="ja-JP" altLang="en-US" dirty="0" smtClean="0"/>
              <a:t>ぶどう狩り・梨狩り・</a:t>
            </a:r>
            <a:r>
              <a:rPr lang="ja-JP" altLang="en-US" dirty="0" smtClean="0"/>
              <a:t>さつまいも掘り・みかん狩り</a:t>
            </a:r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77318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ツアー概要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kumimoji="1" lang="en-US" altLang="ja-JP" sz="2000" dirty="0" smtClean="0"/>
              <a:t>7</a:t>
            </a:r>
            <a:r>
              <a:rPr kumimoji="1" lang="ja-JP" altLang="en-US" sz="2000" dirty="0" smtClean="0"/>
              <a:t>時頃　新宿駅出発</a:t>
            </a:r>
            <a:endParaRPr kumimoji="1" lang="en-US" altLang="ja-JP" sz="2000" dirty="0" smtClean="0"/>
          </a:p>
          <a:p>
            <a:r>
              <a:rPr kumimoji="1" lang="ja-JP" altLang="en-US" sz="2000" dirty="0" smtClean="0"/>
              <a:t>バスでわくわくファームへ移動</a:t>
            </a:r>
            <a:endParaRPr kumimoji="1" lang="en-US" altLang="ja-JP" sz="2000" dirty="0" smtClean="0"/>
          </a:p>
          <a:p>
            <a:r>
              <a:rPr kumimoji="1" lang="ja-JP" altLang="en-US" sz="2000" dirty="0" smtClean="0"/>
              <a:t>収穫体験</a:t>
            </a:r>
            <a:endParaRPr kumimoji="1" lang="en-US" altLang="ja-JP" sz="2000" dirty="0" smtClean="0"/>
          </a:p>
          <a:p>
            <a:r>
              <a:rPr kumimoji="1" lang="ja-JP" altLang="en-US" sz="2000" dirty="0" smtClean="0"/>
              <a:t>地元の旬の食材を使った昼食</a:t>
            </a:r>
            <a:endParaRPr kumimoji="1" lang="en-US" altLang="ja-JP" sz="2000" dirty="0" smtClean="0"/>
          </a:p>
          <a:p>
            <a:r>
              <a:rPr kumimoji="1" lang="ja-JP" altLang="en-US" sz="2000" dirty="0" smtClean="0"/>
              <a:t>そば打ち</a:t>
            </a:r>
            <a:r>
              <a:rPr kumimoji="1" lang="en-US" altLang="ja-JP" sz="2000" dirty="0" smtClean="0"/>
              <a:t>or</a:t>
            </a:r>
            <a:r>
              <a:rPr kumimoji="1" lang="ja-JP" altLang="en-US" sz="2000" dirty="0" smtClean="0"/>
              <a:t>ソーセージ作り体験</a:t>
            </a:r>
            <a:endParaRPr kumimoji="1" lang="en-US" altLang="ja-JP" sz="2000" dirty="0" smtClean="0"/>
          </a:p>
          <a:p>
            <a:r>
              <a:rPr kumimoji="1" lang="ja-JP" altLang="en-US" sz="2000" dirty="0" smtClean="0"/>
              <a:t>バスで移動</a:t>
            </a:r>
            <a:endParaRPr kumimoji="1" lang="en-US" altLang="ja-JP" sz="2000" dirty="0" smtClean="0"/>
          </a:p>
          <a:p>
            <a:r>
              <a:rPr kumimoji="1" lang="en-US" altLang="ja-JP" sz="2000" dirty="0" smtClean="0"/>
              <a:t>20</a:t>
            </a:r>
            <a:r>
              <a:rPr kumimoji="1" lang="ja-JP" altLang="en-US" sz="2000" dirty="0" smtClean="0"/>
              <a:t>時頃　新宿駅着</a:t>
            </a:r>
            <a:endParaRPr kumimoji="1" lang="ja-JP" altLang="en-US" sz="2000" dirty="0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59804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収穫カレンダー</a:t>
            </a:r>
            <a:endParaRPr kumimoji="1" lang="ja-JP" altLang="en-US" dirty="0"/>
          </a:p>
        </p:txBody>
      </p:sp>
      <p:graphicFrame>
        <p:nvGraphicFramePr>
          <p:cNvPr id="9" name="コンテンツ プレースホルダー 8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785310221"/>
              </p:ext>
            </p:extLst>
          </p:nvPr>
        </p:nvGraphicFramePr>
        <p:xfrm>
          <a:off x="677863" y="2160588"/>
          <a:ext cx="4184651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4851"/>
                <a:gridCol w="684950"/>
                <a:gridCol w="684950"/>
                <a:gridCol w="684950"/>
                <a:gridCol w="684950"/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8</a:t>
                      </a:r>
                      <a:r>
                        <a:rPr kumimoji="1" lang="ja-JP" altLang="en-US" dirty="0" smtClean="0"/>
                        <a:t>月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9</a:t>
                      </a:r>
                      <a:r>
                        <a:rPr kumimoji="1" lang="ja-JP" altLang="en-US" dirty="0" smtClean="0"/>
                        <a:t>月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</a:t>
                      </a:r>
                      <a:r>
                        <a:rPr kumimoji="1" lang="ja-JP" altLang="en-US" dirty="0" smtClean="0"/>
                        <a:t>月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11</a:t>
                      </a:r>
                      <a:r>
                        <a:rPr kumimoji="1" lang="ja-JP" altLang="en-US" dirty="0" smtClean="0"/>
                        <a:t>月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ぶどう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梨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さつまいも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みかん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</a:tr>
            </a:tbl>
          </a:graphicData>
        </a:graphic>
      </p:graphicFrame>
      <p:cxnSp>
        <p:nvCxnSpPr>
          <p:cNvPr id="11" name="直線コネクタ 10"/>
          <p:cNvCxnSpPr/>
          <p:nvPr/>
        </p:nvCxnSpPr>
        <p:spPr>
          <a:xfrm>
            <a:off x="2155371" y="2694213"/>
            <a:ext cx="1518558" cy="0"/>
          </a:xfrm>
          <a:prstGeom prst="line">
            <a:avLst/>
          </a:prstGeom>
          <a:ln w="76200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/>
          <p:nvPr/>
        </p:nvCxnSpPr>
        <p:spPr>
          <a:xfrm>
            <a:off x="2535350" y="3073847"/>
            <a:ext cx="2277157" cy="12475"/>
          </a:xfrm>
          <a:prstGeom prst="line">
            <a:avLst/>
          </a:prstGeom>
          <a:ln w="76200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/>
          <p:nvPr/>
        </p:nvCxnSpPr>
        <p:spPr>
          <a:xfrm flipV="1">
            <a:off x="3488152" y="3458027"/>
            <a:ext cx="1061357" cy="8846"/>
          </a:xfrm>
          <a:prstGeom prst="line">
            <a:avLst/>
          </a:prstGeom>
          <a:ln w="76200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フッター プレースホルダー 2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kumimoji="1" lang="ja-JP" altLang="en-US"/>
          </a:p>
        </p:txBody>
      </p:sp>
      <p:cxnSp>
        <p:nvCxnSpPr>
          <p:cNvPr id="10" name="直線コネクタ 9"/>
          <p:cNvCxnSpPr/>
          <p:nvPr/>
        </p:nvCxnSpPr>
        <p:spPr>
          <a:xfrm flipV="1">
            <a:off x="4018830" y="3829732"/>
            <a:ext cx="801572" cy="8846"/>
          </a:xfrm>
          <a:prstGeom prst="line">
            <a:avLst/>
          </a:prstGeom>
          <a:ln w="76200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80312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わくわくファームのご案内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000" dirty="0" smtClean="0"/>
              <a:t>四季を通じて約</a:t>
            </a:r>
            <a:r>
              <a:rPr kumimoji="1" lang="en-US" altLang="ja-JP" sz="2000" dirty="0" smtClean="0"/>
              <a:t>20</a:t>
            </a:r>
            <a:r>
              <a:rPr kumimoji="1" lang="ja-JP" altLang="en-US" sz="2000" dirty="0" smtClean="0"/>
              <a:t>種類の野菜・果物を栽培しています</a:t>
            </a:r>
            <a:endParaRPr kumimoji="1" lang="en-US" altLang="ja-JP" sz="2000" dirty="0" smtClean="0"/>
          </a:p>
          <a:p>
            <a:r>
              <a:rPr kumimoji="1" lang="ja-JP" altLang="en-US" sz="2000" dirty="0" smtClean="0"/>
              <a:t>園内にはレストランがあり、地元の食材を使った料理を楽しむことができます</a:t>
            </a:r>
            <a:endParaRPr kumimoji="1" lang="en-US" altLang="ja-JP" sz="2000" dirty="0" smtClean="0"/>
          </a:p>
          <a:p>
            <a:r>
              <a:rPr kumimoji="1" lang="ja-JP" altLang="en-US" sz="2000" dirty="0" smtClean="0"/>
              <a:t>体験工房では、そば打ち、ソーセージ作り、郷土料理作りを体験できます</a:t>
            </a:r>
            <a:endParaRPr kumimoji="1" lang="en-US" altLang="ja-JP" sz="2000" dirty="0" smtClean="0"/>
          </a:p>
          <a:p>
            <a:endParaRPr kumimoji="1" lang="ja-JP" altLang="en-US" sz="2000" dirty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endParaRPr kumimoji="1" lang="ja-JP" altLang="en-US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356160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日程と料金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56933194"/>
              </p:ext>
            </p:extLst>
          </p:nvPr>
        </p:nvGraphicFramePr>
        <p:xfrm>
          <a:off x="677863" y="2160588"/>
          <a:ext cx="8351838" cy="3444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83946"/>
                <a:gridCol w="2783946"/>
                <a:gridCol w="2783946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800" dirty="0" smtClean="0"/>
                        <a:t>ツアー</a:t>
                      </a:r>
                      <a:endParaRPr kumimoji="1" lang="ja-JP" alt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800" dirty="0" smtClean="0"/>
                        <a:t>開催日</a:t>
                      </a:r>
                      <a:endParaRPr kumimoji="1" lang="ja-JP" alt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800" dirty="0" smtClean="0"/>
                        <a:t>料金（税込）</a:t>
                      </a:r>
                      <a:endParaRPr kumimoji="1" lang="ja-JP" altLang="en-US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2800" dirty="0" smtClean="0"/>
                        <a:t>ぶどう狩り</a:t>
                      </a:r>
                      <a:endParaRPr kumimoji="1" lang="ja-JP" alt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800" dirty="0" smtClean="0"/>
                        <a:t>8/10-8/31</a:t>
                      </a:r>
                    </a:p>
                    <a:p>
                      <a:r>
                        <a:rPr kumimoji="1" lang="en-US" altLang="ja-JP" sz="2800" dirty="0" smtClean="0"/>
                        <a:t>9/1-9/30</a:t>
                      </a:r>
                      <a:endParaRPr kumimoji="1" lang="ja-JP" alt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800" dirty="0" smtClean="0"/>
                        <a:t>7,980</a:t>
                      </a:r>
                      <a:r>
                        <a:rPr kumimoji="1" lang="ja-JP" altLang="en-US" sz="2800" dirty="0" smtClean="0"/>
                        <a:t>円</a:t>
                      </a:r>
                      <a:endParaRPr kumimoji="1" lang="en-US" altLang="ja-JP" sz="2800" dirty="0" smtClean="0"/>
                    </a:p>
                    <a:p>
                      <a:pPr algn="r"/>
                      <a:r>
                        <a:rPr kumimoji="1" lang="en-US" altLang="ja-JP" sz="2800" dirty="0" smtClean="0"/>
                        <a:t>7,480</a:t>
                      </a:r>
                      <a:r>
                        <a:rPr kumimoji="1" lang="ja-JP" altLang="en-US" sz="2800" dirty="0" smtClean="0"/>
                        <a:t>円</a:t>
                      </a:r>
                      <a:endParaRPr kumimoji="1" lang="ja-JP" altLang="en-US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2800" dirty="0" smtClean="0"/>
                        <a:t>梨狩り</a:t>
                      </a:r>
                      <a:endParaRPr kumimoji="1" lang="ja-JP" alt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800" dirty="0" smtClean="0"/>
                        <a:t>8/20-8/31</a:t>
                      </a:r>
                    </a:p>
                    <a:p>
                      <a:r>
                        <a:rPr kumimoji="1" lang="en-US" altLang="ja-JP" sz="2800" dirty="0" smtClean="0"/>
                        <a:t>9/1-11/10</a:t>
                      </a:r>
                      <a:endParaRPr kumimoji="1" lang="ja-JP" alt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800" dirty="0" smtClean="0"/>
                        <a:t>7,480</a:t>
                      </a:r>
                      <a:r>
                        <a:rPr kumimoji="1" lang="ja-JP" altLang="en-US" sz="2800" dirty="0" smtClean="0"/>
                        <a:t>円</a:t>
                      </a:r>
                      <a:endParaRPr kumimoji="1" lang="en-US" altLang="ja-JP" sz="2800" dirty="0" smtClean="0"/>
                    </a:p>
                    <a:p>
                      <a:pPr algn="r"/>
                      <a:r>
                        <a:rPr kumimoji="1" lang="en-US" altLang="ja-JP" sz="2800" dirty="0" smtClean="0"/>
                        <a:t>6,980</a:t>
                      </a:r>
                      <a:r>
                        <a:rPr kumimoji="1" lang="ja-JP" altLang="en-US" sz="2800" dirty="0" smtClean="0"/>
                        <a:t>円</a:t>
                      </a:r>
                      <a:endParaRPr kumimoji="1" lang="ja-JP" altLang="en-US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2800" dirty="0" smtClean="0"/>
                        <a:t>さつまいも掘り</a:t>
                      </a:r>
                      <a:endParaRPr kumimoji="1" lang="ja-JP" alt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800" dirty="0" smtClean="0"/>
                        <a:t>10/1-11/10</a:t>
                      </a:r>
                      <a:endParaRPr kumimoji="1" lang="ja-JP" alt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800" dirty="0" smtClean="0"/>
                        <a:t>6,980</a:t>
                      </a:r>
                      <a:r>
                        <a:rPr kumimoji="1" lang="ja-JP" altLang="en-US" sz="2800" dirty="0" smtClean="0"/>
                        <a:t>円</a:t>
                      </a:r>
                      <a:endParaRPr kumimoji="1" lang="ja-JP" altLang="en-US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2800" dirty="0" smtClean="0"/>
                        <a:t>みかん狩り</a:t>
                      </a:r>
                      <a:endParaRPr kumimoji="1" lang="ja-JP" alt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800" dirty="0" smtClean="0"/>
                        <a:t>10/20-11/30</a:t>
                      </a:r>
                      <a:endParaRPr kumimoji="1" lang="ja-JP" alt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800" dirty="0" smtClean="0"/>
                        <a:t>6,980</a:t>
                      </a:r>
                      <a:r>
                        <a:rPr kumimoji="1" lang="ja-JP" altLang="en-US" sz="2800" dirty="0" smtClean="0"/>
                        <a:t>円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46538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わくわくファーム マップ</a:t>
            </a:r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株式会社グリーンツアー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95733978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Facet HD - core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Century Gothic">
      <a:majorFont>
        <a:latin typeface="Century Gothic" panose="020F03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F03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 HD - core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1921</TotalTime>
  <Words>150</Words>
  <Application>Microsoft Office PowerPoint</Application>
  <PresentationFormat>ワイド画面</PresentationFormat>
  <Paragraphs>52</Paragraphs>
  <Slides>6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4" baseType="lpstr">
      <vt:lpstr>ＭＳ ゴシック</vt:lpstr>
      <vt:lpstr>メイリオ</vt:lpstr>
      <vt:lpstr>Arial</vt:lpstr>
      <vt:lpstr>Calibri</vt:lpstr>
      <vt:lpstr>Century Gothic</vt:lpstr>
      <vt:lpstr>Trebuchet MS</vt:lpstr>
      <vt:lpstr>Wingdings 3</vt:lpstr>
      <vt:lpstr>ファセット</vt:lpstr>
      <vt:lpstr>秋の日帰り収穫体験ツアー</vt:lpstr>
      <vt:lpstr>ツアー概要</vt:lpstr>
      <vt:lpstr>収穫カレンダー</vt:lpstr>
      <vt:lpstr>わくわくファームのご案内</vt:lpstr>
      <vt:lpstr>日程と料金</vt:lpstr>
      <vt:lpstr>わくわくファーム マップ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ｍ</dc:title>
  <dc:creator>N Inamura</dc:creator>
  <cp:lastModifiedBy>Ken Ishikawa</cp:lastModifiedBy>
  <cp:revision>24</cp:revision>
  <dcterms:created xsi:type="dcterms:W3CDTF">2012-10-17T05:44:13Z</dcterms:created>
  <dcterms:modified xsi:type="dcterms:W3CDTF">2013-01-03T00:55:18Z</dcterms:modified>
</cp:coreProperties>
</file>

<file path=docProps/thumbnail.jpeg>
</file>