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4" r:id="rId1"/>
    <p:sldMasterId id="2147484804" r:id="rId2"/>
  </p:sldMasterIdLst>
  <p:notesMasterIdLst>
    <p:notesMasterId r:id="rId8"/>
  </p:notesMasterIdLst>
  <p:handoutMasterIdLst>
    <p:handoutMasterId r:id="rId9"/>
  </p:handoutMasterIdLst>
  <p:sldIdLst>
    <p:sldId id="256" r:id="rId3"/>
    <p:sldId id="257" r:id="rId4"/>
    <p:sldId id="278" r:id="rId5"/>
    <p:sldId id="281" r:id="rId6"/>
    <p:sldId id="282" r:id="rId7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87" autoAdjust="0"/>
    <p:restoredTop sz="94385" autoAdjust="0"/>
  </p:normalViewPr>
  <p:slideViewPr>
    <p:cSldViewPr snapToGrid="0">
      <p:cViewPr varScale="1">
        <p:scale>
          <a:sx n="90" d="100"/>
          <a:sy n="90" d="100"/>
        </p:scale>
        <p:origin x="55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>
      <p:cViewPr>
        <p:scale>
          <a:sx n="50" d="100"/>
          <a:sy n="50" d="100"/>
        </p:scale>
        <p:origin x="2976" y="1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9EDE727-0D17-9310-4045-1B3B38850E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3AC79F8-6629-0295-9E65-DA33855F0DB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088FB4A-1F5A-4767-D2C9-D38F248370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8D1E4F8-8287-B11B-F6BF-77ED8D0288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1E1D8-16A9-46DC-BE38-EF90484592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53927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1" y="4776789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F32B7-43C6-4A20-B35F-BBEFFE6D59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19410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b="0" dirty="0"/>
              <a:t>CONTENTS</a:t>
            </a:r>
          </a:p>
          <a:p>
            <a:endParaRPr kumimoji="1" lang="en-US" altLang="ja-JP" b="0" dirty="0">
              <a:solidFill>
                <a:srgbClr val="C00000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社会貢献とは？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日常生活で実施できる活動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個人ができる活動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ボランティア活動への興味・関心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企業ができる活動　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社会貢献活動の事例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フードロス発生量の主要国比較</a:t>
            </a:r>
            <a:endParaRPr kumimoji="1" lang="en-US" altLang="ja-JP" sz="1100" b="0" dirty="0"/>
          </a:p>
          <a:p>
            <a:endParaRPr kumimoji="1" lang="en-US" altLang="ja-JP" sz="1100" b="0" dirty="0">
              <a:solidFill>
                <a:srgbClr val="C00000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2FB6A24-AE80-1864-DBAE-5E68890BC04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5D759E9-4DA2-6CEF-1D38-D0842CD8DEF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59905B4C-0401-757E-9454-F28B30FDBE0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708770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参考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経営者の社会貢献への関心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関心があるが取り組んでいない</a:t>
            </a:r>
            <a:r>
              <a:rPr lang="en-US" altLang="ja-JP" dirty="0"/>
              <a:t>	40</a:t>
            </a:r>
            <a:r>
              <a:rPr lang="ja-JP" altLang="en-US" dirty="0"/>
              <a:t>％</a:t>
            </a:r>
            <a:endParaRPr lang="en-US" altLang="ja-JP" dirty="0"/>
          </a:p>
          <a:p>
            <a:r>
              <a:rPr kumimoji="1" lang="ja-JP" altLang="en-US" dirty="0"/>
              <a:t>関心があり取り組んでいる</a:t>
            </a:r>
            <a:r>
              <a:rPr kumimoji="1" lang="en-US" altLang="ja-JP" dirty="0"/>
              <a:t>	30</a:t>
            </a:r>
            <a:r>
              <a:rPr kumimoji="1" lang="ja-JP" altLang="en-US" dirty="0"/>
              <a:t>％</a:t>
            </a:r>
            <a:endParaRPr kumimoji="1" lang="en-US" altLang="ja-JP" dirty="0"/>
          </a:p>
          <a:p>
            <a:r>
              <a:rPr lang="ja-JP" altLang="en-US" dirty="0"/>
              <a:t>関心がない</a:t>
            </a:r>
            <a:r>
              <a:rPr lang="en-US" altLang="ja-JP" dirty="0"/>
              <a:t>			30</a:t>
            </a:r>
            <a:r>
              <a:rPr lang="ja-JP" altLang="en-US" dirty="0"/>
              <a:t>％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2A8BB9F-A8D6-C9D1-E2C9-59FBF2D2788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3980BA5-53AC-B9D0-3E74-326763FFB59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2EA550F3-5279-8B9F-DF19-35CA9754AF2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177192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6EDE57-5427-9DAE-A2B6-E5BC71C8F69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F744F4-A66B-882A-10B4-33262B183F6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5A016BA5-4BD4-F46A-4577-4AA0B6DF189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298494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459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328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051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72666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02352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364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01668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400571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9792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2220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21793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2716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8716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641643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130346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8486543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588851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342037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539581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484986"/>
      </p:ext>
    </p:extLst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127033"/>
      </p:ext>
    </p:extLst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59007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363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049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23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31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000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590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954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40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9701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5" r:id="rId1"/>
    <p:sldLayoutId id="2147484806" r:id="rId2"/>
    <p:sldLayoutId id="2147484807" r:id="rId3"/>
    <p:sldLayoutId id="2147484808" r:id="rId4"/>
    <p:sldLayoutId id="2147484809" r:id="rId5"/>
    <p:sldLayoutId id="2147484810" r:id="rId6"/>
    <p:sldLayoutId id="2147484811" r:id="rId7"/>
    <p:sldLayoutId id="2147484812" r:id="rId8"/>
    <p:sldLayoutId id="2147484813" r:id="rId9"/>
    <p:sldLayoutId id="2147484814" r:id="rId10"/>
    <p:sldLayoutId id="2147484815" r:id="rId11"/>
    <p:sldLayoutId id="2147484816" r:id="rId12"/>
    <p:sldLayoutId id="2147484817" r:id="rId13"/>
    <p:sldLayoutId id="2147484818" r:id="rId14"/>
    <p:sldLayoutId id="2147484819" r:id="rId15"/>
    <p:sldLayoutId id="2147484820" r:id="rId16"/>
    <p:sldLayoutId id="2147484821" r:id="rId17"/>
    <p:sldLayoutId id="2147484822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9BD71-CAAA-3EA1-41B2-A762B33F50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solidFill>
                  <a:schemeClr val="tx2">
                    <a:lumMod val="75000"/>
                    <a:lumOff val="25000"/>
                  </a:schemeClr>
                </a:solidFill>
              </a:rPr>
              <a:t>地域貢献</a:t>
            </a:r>
            <a:r>
              <a:rPr kumimoji="1" lang="ja-JP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の</a:t>
            </a:r>
            <a:br>
              <a:rPr kumimoji="1" lang="en-US" altLang="ja-JP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kumimoji="1" lang="ja-JP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592A4A-1B52-7AA1-BB38-F7EAA81A5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できることから始めよう</a:t>
            </a:r>
            <a:endParaRPr kumimoji="1" lang="ja-JP" altLang="en-US" dirty="0">
              <a:solidFill>
                <a:schemeClr val="tx2">
                  <a:lumMod val="10000"/>
                  <a:lumOff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69"/>
    </mc:Choice>
    <mc:Fallback xmlns="">
      <p:transition spd="slow" advTm="6169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B61FC7-B495-F2D6-06A8-A85BF40A6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地域貢献</a:t>
            </a:r>
            <a:r>
              <a:rPr kumimoji="1" lang="ja-JP" altLang="en-US" dirty="0"/>
              <a:t>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6511BB-1398-34B9-0F2A-C6BD1B225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地域</a:t>
            </a:r>
            <a:r>
              <a:rPr kumimoji="1" lang="ja-JP" altLang="en-US"/>
              <a:t>貢献とは、地域社会がより良い方向に発展するために貢献することで、社会貢献活動のひとつです。</a:t>
            </a:r>
            <a:endParaRPr kumimoji="1" lang="ja-JP" altLang="en-US" dirty="0"/>
          </a:p>
          <a:p>
            <a:pPr marL="0" indent="0">
              <a:buNone/>
            </a:pPr>
            <a:r>
              <a:rPr lang="ja-JP" altLang="en-US"/>
              <a:t>住民一人ひとりが力を合わせて地域を良くしていくことや、企業や団体が地域に利益をもたらす活動を含みます。地域貢献を通じて、自らの生活環境をより良くするだけでなく、地域の人々との交流や友情を育むこともできます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/>
              <a:t>まず</a:t>
            </a:r>
            <a:r>
              <a:rPr kumimoji="1" lang="ja-JP" altLang="en-US" dirty="0"/>
              <a:t>は、自分</a:t>
            </a:r>
            <a:r>
              <a:rPr kumimoji="1" lang="ja-JP" altLang="en-US"/>
              <a:t>にできるところ</a:t>
            </a:r>
            <a:r>
              <a:rPr kumimoji="1" lang="ja-JP" altLang="en-US" dirty="0"/>
              <a:t>から始めてみましょう。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233711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4990"/>
    </mc:Choice>
    <mc:Fallback xmlns="">
      <p:transition advTm="2499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1412A-E831-CE22-380B-85C450C9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エコスタイルの実践</a:t>
            </a:r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F00323-C70D-5324-52B9-A7B02F2A1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kumimoji="1" lang="ja-JP" baseline="0"/>
              <a:t>資源の再利用</a:t>
            </a:r>
            <a:endParaRPr lang="ja-JP"/>
          </a:p>
          <a:p>
            <a:pPr lvl="1"/>
            <a:r>
              <a:rPr kumimoji="1" lang="ja-JP" baseline="0"/>
              <a:t>リサイクル用品の活用</a:t>
            </a:r>
            <a:endParaRPr lang="ja-JP"/>
          </a:p>
          <a:p>
            <a:pPr lvl="1"/>
            <a:r>
              <a:rPr kumimoji="1" lang="ja-JP" baseline="0"/>
              <a:t>エコ製品の活用</a:t>
            </a:r>
            <a:endParaRPr lang="ja-JP"/>
          </a:p>
          <a:p>
            <a:pPr lvl="0"/>
            <a:r>
              <a:rPr kumimoji="1" lang="ja-JP" baseline="0"/>
              <a:t>食品ロスの削減</a:t>
            </a:r>
            <a:endParaRPr lang="ja-JP"/>
          </a:p>
          <a:p>
            <a:pPr lvl="1"/>
            <a:r>
              <a:rPr kumimoji="1" lang="ja-JP" baseline="0"/>
              <a:t>食品の破棄を減らす</a:t>
            </a:r>
            <a:endParaRPr lang="ja-JP"/>
          </a:p>
          <a:p>
            <a:pPr lvl="1"/>
            <a:r>
              <a:rPr kumimoji="1" lang="ja-JP" baseline="0"/>
              <a:t>期限の近い食品の購入</a:t>
            </a:r>
            <a:endParaRPr lang="ja-JP"/>
          </a:p>
          <a:p>
            <a:pPr lvl="0"/>
            <a:r>
              <a:rPr kumimoji="1" lang="ja-JP" baseline="0"/>
              <a:t>プラスチックの削減</a:t>
            </a:r>
            <a:endParaRPr lang="ja-JP"/>
          </a:p>
          <a:p>
            <a:pPr lvl="1"/>
            <a:r>
              <a:rPr kumimoji="1" lang="ja-JP" baseline="0"/>
              <a:t>レジ袋の削減</a:t>
            </a:r>
            <a:endParaRPr lang="ja-JP"/>
          </a:p>
          <a:p>
            <a:pPr lvl="1"/>
            <a:r>
              <a:rPr kumimoji="1" lang="ja-JP" baseline="0"/>
              <a:t>プラスチック製品の削減</a:t>
            </a:r>
            <a:endParaRPr lang="ja-JP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384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83"/>
    </mc:Choice>
    <mc:Fallback xmlns="">
      <p:transition spd="slow" advTm="2598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CD2CC5-F500-ADDE-2781-814F97D53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A7A949-AD94-5273-4333-F770E7106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フードロスの発生量</a:t>
            </a:r>
            <a:endParaRPr kumimoji="1" lang="ja-JP" altLang="en-US" sz="3600"/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C45C1DB5-9662-9282-09C2-0384ACFBFD14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071771743"/>
              </p:ext>
            </p:extLst>
          </p:nvPr>
        </p:nvGraphicFramePr>
        <p:xfrm>
          <a:off x="685800" y="2063750"/>
          <a:ext cx="8909952" cy="223615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84992">
                  <a:extLst>
                    <a:ext uri="{9D8B030D-6E8A-4147-A177-3AD203B41FA5}">
                      <a16:colId xmlns:a16="http://schemas.microsoft.com/office/drawing/2014/main" val="2906684138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968139809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3268051334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1881919636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1004002803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777455924"/>
                    </a:ext>
                  </a:extLst>
                </a:gridCol>
              </a:tblGrid>
              <a:tr h="559038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2024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1099434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事業系</a:t>
                      </a:r>
                      <a:r>
                        <a:rPr kumimoji="1" lang="en-US" altLang="ja-JP" dirty="0"/>
                        <a:t> 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279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275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309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7392352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家庭系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220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244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247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261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993165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合計</a:t>
                      </a:r>
                      <a:r>
                        <a:rPr kumimoji="1" lang="en-US" altLang="ja-JP" dirty="0"/>
                        <a:t>  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420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372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423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522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570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6232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187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2765A6-A093-2649-5E87-E186166D6B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489A5C-B309-FFD1-E9CA-44A6B05010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フードロスの発生量の主要国比較（人口１人当たり）</a:t>
            </a:r>
            <a:endParaRPr kumimoji="1" lang="ja-JP" altLang="en-US" sz="3600"/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8FFF463-9D82-3111-A68A-28459424C82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42787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5.8"/>
</p:tagLst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TM10001106[[fn=バッジ]]</Template>
  <TotalTime>3703</TotalTime>
  <Words>298</Words>
  <Application>Microsoft Macintosh PowerPoint</Application>
  <PresentationFormat>ワイド画面</PresentationFormat>
  <Paragraphs>69</Paragraphs>
  <Slides>5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5</vt:i4>
      </vt:variant>
    </vt:vector>
  </HeadingPairs>
  <TitlesOfParts>
    <vt:vector size="13" baseType="lpstr">
      <vt:lpstr>游ゴシック</vt:lpstr>
      <vt:lpstr>Arial</vt:lpstr>
      <vt:lpstr>Calibri</vt:lpstr>
      <vt:lpstr>Calibri Light</vt:lpstr>
      <vt:lpstr>Impact</vt:lpstr>
      <vt:lpstr>Wingdings 2</vt:lpstr>
      <vt:lpstr>HDOfficeLightV0</vt:lpstr>
      <vt:lpstr>メイン イベント</vt:lpstr>
      <vt:lpstr>地域貢献の 取り組み</vt:lpstr>
      <vt:lpstr>地域貢献とは？</vt:lpstr>
      <vt:lpstr>エコスタイルの実践</vt:lpstr>
      <vt:lpstr>フードロスの発生量</vt:lpstr>
      <vt:lpstr>フードロスの発生量の主要国比較（人口１人当たり）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>技術花子</cp:lastModifiedBy>
  <cp:revision>37</cp:revision>
  <cp:lastPrinted>2025-01-23T07:47:04Z</cp:lastPrinted>
  <dcterms:created xsi:type="dcterms:W3CDTF">2024-08-23T09:19:56Z</dcterms:created>
  <dcterms:modified xsi:type="dcterms:W3CDTF">2025-04-25T10:26:38Z</dcterms:modified>
</cp:coreProperties>
</file>