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4" r:id="rId1"/>
    <p:sldMasterId id="2147484804" r:id="rId2"/>
  </p:sldMasterIdLst>
  <p:notesMasterIdLst>
    <p:notesMasterId r:id="rId8"/>
  </p:notesMasterIdLst>
  <p:handoutMasterIdLst>
    <p:handoutMasterId r:id="rId9"/>
  </p:handoutMasterIdLst>
  <p:sldIdLst>
    <p:sldId id="256" r:id="rId3"/>
    <p:sldId id="257" r:id="rId4"/>
    <p:sldId id="278" r:id="rId5"/>
    <p:sldId id="281" r:id="rId6"/>
    <p:sldId id="282" r:id="rId7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28" autoAdjust="0"/>
    <p:restoredTop sz="94474" autoAdjust="0"/>
  </p:normalViewPr>
  <p:slideViewPr>
    <p:cSldViewPr snapToGrid="0">
      <p:cViewPr varScale="1">
        <p:scale>
          <a:sx n="90" d="100"/>
          <a:sy n="90" d="100"/>
        </p:scale>
        <p:origin x="560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>
      <p:cViewPr>
        <p:scale>
          <a:sx n="50" d="100"/>
          <a:sy n="50" d="100"/>
        </p:scale>
        <p:origin x="2976" y="1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ja-JP" altLang="en-US"/>
              <a:t>グラフタイトル</a:t>
            </a:r>
            <a:endParaRPr lang="ja-JP" altLang="en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 altLang="e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発生量（kg）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Sheet1!$A$2:$A$9</c:f>
              <c:strCache>
                <c:ptCount val="8"/>
                <c:pt idx="0">
                  <c:v>日本</c:v>
                </c:pt>
                <c:pt idx="1">
                  <c:v>アメリカ</c:v>
                </c:pt>
                <c:pt idx="2">
                  <c:v>イギリス</c:v>
                </c:pt>
                <c:pt idx="3">
                  <c:v>フランス</c:v>
                </c:pt>
                <c:pt idx="4">
                  <c:v>ドイツ</c:v>
                </c:pt>
                <c:pt idx="5">
                  <c:v>オランダ</c:v>
                </c:pt>
                <c:pt idx="6">
                  <c:v>韓国</c:v>
                </c:pt>
                <c:pt idx="7">
                  <c:v>中国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133.6</c:v>
                </c:pt>
                <c:pt idx="1">
                  <c:v>177.5</c:v>
                </c:pt>
                <c:pt idx="2">
                  <c:v>187</c:v>
                </c:pt>
                <c:pt idx="3">
                  <c:v>174.6</c:v>
                </c:pt>
                <c:pt idx="4">
                  <c:v>136</c:v>
                </c:pt>
                <c:pt idx="5">
                  <c:v>186.4</c:v>
                </c:pt>
                <c:pt idx="6">
                  <c:v>114</c:v>
                </c:pt>
                <c:pt idx="7">
                  <c:v>75.7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CE1-5248-9851-967ED9B1EC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89695552"/>
        <c:axId val="1689697264"/>
      </c:lineChart>
      <c:catAx>
        <c:axId val="16896955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89697264"/>
        <c:crosses val="autoZero"/>
        <c:auto val="1"/>
        <c:lblAlgn val="ctr"/>
        <c:lblOffset val="100"/>
        <c:noMultiLvlLbl val="0"/>
      </c:catAx>
      <c:valAx>
        <c:axId val="1689697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6896955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9EDE727-0D17-9310-4045-1B3B38850E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3AC79F8-6629-0295-9E65-DA33855F0D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88FB4A-1F5A-4767-D2C9-D38F248370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D1E4F8-8287-B11B-F6BF-77ED8D028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1E1D8-16A9-46DC-BE38-EF90484592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53927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F32B7-43C6-4A20-B35F-BBEFFE6D59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19410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="0" dirty="0"/>
              <a:t>CONTENTS</a:t>
            </a:r>
          </a:p>
          <a:p>
            <a:endParaRPr kumimoji="1" lang="en-US" altLang="ja-JP" b="0" dirty="0">
              <a:solidFill>
                <a:srgbClr val="C0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社会貢献とは？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日常生活で実施できる活動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個人ができる活動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ボランティア活動への興味・関心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企業ができる活動　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社会貢献活動の事例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フードロス発生量の主要国比較</a:t>
            </a:r>
            <a:endParaRPr kumimoji="1" lang="en-US" altLang="ja-JP" sz="1100" b="0" dirty="0"/>
          </a:p>
          <a:p>
            <a:endParaRPr kumimoji="1" lang="en-US" altLang="ja-JP" sz="1100" b="0" dirty="0">
              <a:solidFill>
                <a:srgbClr val="C0000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FB6A24-AE80-1864-DBAE-5E68890BC04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5D759E9-4DA2-6CEF-1D38-D0842CD8DEF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9905B4C-0401-757E-9454-F28B30FDBE0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70877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参考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経営者の社会貢献への関心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関心があるが取り組んでいない</a:t>
            </a:r>
            <a:r>
              <a:rPr lang="en-US" altLang="ja-JP" dirty="0"/>
              <a:t>	40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kumimoji="1" lang="ja-JP" altLang="en-US" dirty="0"/>
              <a:t>関心があり取り組んでいる</a:t>
            </a:r>
            <a:r>
              <a:rPr kumimoji="1" lang="en-US" altLang="ja-JP" dirty="0"/>
              <a:t>	30</a:t>
            </a:r>
            <a:r>
              <a:rPr kumimoji="1" lang="ja-JP" altLang="en-US" dirty="0"/>
              <a:t>％</a:t>
            </a:r>
            <a:endParaRPr kumimoji="1" lang="en-US" altLang="ja-JP" dirty="0"/>
          </a:p>
          <a:p>
            <a:r>
              <a:rPr lang="ja-JP" altLang="en-US" dirty="0"/>
              <a:t>関心がない</a:t>
            </a:r>
            <a:r>
              <a:rPr lang="en-US" altLang="ja-JP" dirty="0"/>
              <a:t>			30</a:t>
            </a:r>
            <a:r>
              <a:rPr lang="ja-JP" altLang="en-US" dirty="0"/>
              <a:t>％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2A8BB9F-A8D6-C9D1-E2C9-59FBF2D2788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3980BA5-53AC-B9D0-3E74-326763FFB59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2EA550F3-5279-8B9F-DF19-35CA9754AF2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77192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6EDE57-5427-9DAE-A2B6-E5BC71C8F69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F744F4-A66B-882A-10B4-33262B183F6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A016BA5-4BD4-F46A-4577-4AA0B6DF189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5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328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51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7266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02352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364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01668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40057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792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222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1793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271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71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641643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30346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486543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588851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342037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539581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84986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27033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59007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36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49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3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1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000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590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54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4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0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5" r:id="rId1"/>
    <p:sldLayoutId id="2147484806" r:id="rId2"/>
    <p:sldLayoutId id="2147484807" r:id="rId3"/>
    <p:sldLayoutId id="2147484808" r:id="rId4"/>
    <p:sldLayoutId id="2147484809" r:id="rId5"/>
    <p:sldLayoutId id="2147484810" r:id="rId6"/>
    <p:sldLayoutId id="2147484811" r:id="rId7"/>
    <p:sldLayoutId id="2147484812" r:id="rId8"/>
    <p:sldLayoutId id="2147484813" r:id="rId9"/>
    <p:sldLayoutId id="2147484814" r:id="rId10"/>
    <p:sldLayoutId id="2147484815" r:id="rId11"/>
    <p:sldLayoutId id="2147484816" r:id="rId12"/>
    <p:sldLayoutId id="2147484817" r:id="rId13"/>
    <p:sldLayoutId id="2147484818" r:id="rId14"/>
    <p:sldLayoutId id="2147484819" r:id="rId15"/>
    <p:sldLayoutId id="2147484820" r:id="rId16"/>
    <p:sldLayoutId id="2147484821" r:id="rId17"/>
    <p:sldLayoutId id="2147484822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9BD71-CAAA-3EA1-41B2-A762B33F50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chemeClr val="tx2">
                    <a:lumMod val="75000"/>
                    <a:lumOff val="25000"/>
                  </a:schemeClr>
                </a:solidFill>
              </a:rPr>
              <a:t>地域貢献</a:t>
            </a: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の</a:t>
            </a:r>
            <a:br>
              <a:rPr kumimoji="1" lang="en-US" altLang="ja-JP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592A4A-1B52-7AA1-BB38-F7EAA81A5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できることから始めよう</a:t>
            </a:r>
            <a:endParaRPr kumimoji="1" lang="ja-JP" altLang="en-US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69"/>
    </mc:Choice>
    <mc:Fallback xmlns="">
      <p:transition spd="slow" advTm="6169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61FC7-B495-F2D6-06A8-A85BF40A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地域貢献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511BB-1398-34B9-0F2A-C6BD1B225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地域</a:t>
            </a:r>
            <a:r>
              <a:rPr kumimoji="1" lang="ja-JP" altLang="en-US"/>
              <a:t>貢献とは、地域社会がより良い方向に発展するために貢献することで、社会貢献活動のひとつです。</a:t>
            </a:r>
            <a:endParaRPr kumimoji="1" lang="ja-JP" altLang="en-US" dirty="0"/>
          </a:p>
          <a:p>
            <a:pPr marL="0" indent="0">
              <a:buNone/>
            </a:pPr>
            <a:r>
              <a:rPr lang="ja-JP" altLang="en-US"/>
              <a:t>住民一人ひとりが力を合わせて地域を良くしていくことや、企業や団体が地域に利益をもたらす活動を含みます。地域貢献を通じて、自らの生活環境をより良くするだけでなく、地域の人々との交流や友情を育むこともでき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/>
              <a:t>まず</a:t>
            </a:r>
            <a:r>
              <a:rPr kumimoji="1" lang="ja-JP" altLang="en-US" dirty="0"/>
              <a:t>は、自分</a:t>
            </a:r>
            <a:r>
              <a:rPr kumimoji="1" lang="ja-JP" altLang="en-US"/>
              <a:t>にできるところ</a:t>
            </a:r>
            <a:r>
              <a:rPr kumimoji="1" lang="ja-JP" altLang="en-US" dirty="0"/>
              <a:t>から始めてみましょう。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233711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4990"/>
    </mc:Choice>
    <mc:Fallback xmlns="">
      <p:transition advTm="2499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83"/>
    </mc:Choice>
    <mc:Fallback xmlns="">
      <p:transition spd="slow" advTm="2598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D2CC5-F500-ADDE-2781-814F97D53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7A949-AD94-5273-4333-F770E7106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フードロスの発生量</a:t>
            </a:r>
            <a:endParaRPr kumimoji="1" lang="ja-JP" altLang="en-US" sz="3600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C45C1DB5-9662-9282-09C2-0384ACFBFD1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57950381"/>
              </p:ext>
            </p:extLst>
          </p:nvPr>
        </p:nvGraphicFramePr>
        <p:xfrm>
          <a:off x="685800" y="2063750"/>
          <a:ext cx="8909952" cy="22361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84992">
                  <a:extLst>
                    <a:ext uri="{9D8B030D-6E8A-4147-A177-3AD203B41FA5}">
                      <a16:colId xmlns:a16="http://schemas.microsoft.com/office/drawing/2014/main" val="2906684138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968139809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3268051334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881919636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004002803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777455924"/>
                    </a:ext>
                  </a:extLst>
                </a:gridCol>
              </a:tblGrid>
              <a:tr h="559038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2024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099434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事業系</a:t>
                      </a:r>
                      <a:r>
                        <a:rPr kumimoji="1" lang="en-US" altLang="ja-JP" dirty="0"/>
                        <a:t> 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275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309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392352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家庭系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93165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合計</a:t>
                      </a:r>
                      <a:r>
                        <a:rPr kumimoji="1" lang="en-US" altLang="ja-JP" dirty="0"/>
                        <a:t>  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372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522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570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232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87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765A6-A093-2649-5E87-E186166D6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489A5C-B309-FFD1-E9CA-44A6B0501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フードロスの発生量の主要国比較（人口１人当たり）</a:t>
            </a:r>
            <a:endParaRPr kumimoji="1" lang="ja-JP" altLang="en-US" sz="3600"/>
          </a:p>
        </p:txBody>
      </p:sp>
      <p:graphicFrame>
        <p:nvGraphicFramePr>
          <p:cNvPr id="6" name="コンテンツ プレースホルダー 5">
            <a:extLst>
              <a:ext uri="{FF2B5EF4-FFF2-40B4-BE49-F238E27FC236}">
                <a16:creationId xmlns:a16="http://schemas.microsoft.com/office/drawing/2014/main" id="{2B15C485-3835-4036-E93F-2ACC52D220C6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61970794"/>
              </p:ext>
            </p:extLst>
          </p:nvPr>
        </p:nvGraphicFramePr>
        <p:xfrm>
          <a:off x="1257300" y="2063750"/>
          <a:ext cx="8901113" cy="3465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842787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5.8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TM10001106[[fn=バッジ]]</Template>
  <TotalTime>3824</TotalTime>
  <Words>299</Words>
  <Application>Microsoft Macintosh PowerPoint</Application>
  <PresentationFormat>ワイド画面</PresentationFormat>
  <Paragraphs>70</Paragraphs>
  <Slides>5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游ゴシック</vt:lpstr>
      <vt:lpstr>Arial</vt:lpstr>
      <vt:lpstr>Calibri</vt:lpstr>
      <vt:lpstr>Calibri Light</vt:lpstr>
      <vt:lpstr>Impact</vt:lpstr>
      <vt:lpstr>Wingdings 2</vt:lpstr>
      <vt:lpstr>HDOfficeLightV0</vt:lpstr>
      <vt:lpstr>メイン イベント</vt:lpstr>
      <vt:lpstr>地域貢献の 取り組み</vt:lpstr>
      <vt:lpstr>地域貢献とは？</vt:lpstr>
      <vt:lpstr>エコスタイルの実践</vt:lpstr>
      <vt:lpstr>フードロスの発生量</vt:lpstr>
      <vt:lpstr>フードロスの発生量の主要国比較（人口１人当たり）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技術花子</cp:lastModifiedBy>
  <cp:revision>41</cp:revision>
  <cp:lastPrinted>2025-01-23T07:47:04Z</cp:lastPrinted>
  <dcterms:created xsi:type="dcterms:W3CDTF">2024-08-23T09:19:56Z</dcterms:created>
  <dcterms:modified xsi:type="dcterms:W3CDTF">2025-04-25T10:31:21Z</dcterms:modified>
</cp:coreProperties>
</file>