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78" r:id="rId5"/>
    <p:sldId id="281" r:id="rId6"/>
    <p:sldId id="282" r:id="rId7"/>
    <p:sldId id="283" r:id="rId8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63" autoAdjust="0"/>
    <p:restoredTop sz="94474" autoAdjust="0"/>
  </p:normalViewPr>
  <p:slideViewPr>
    <p:cSldViewPr snapToGrid="0">
      <p:cViewPr varScale="1">
        <p:scale>
          <a:sx n="90" d="100"/>
          <a:sy n="90" d="100"/>
        </p:scale>
        <p:origin x="56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yutaka/Documents/OfficeMac2024_sample/chapter05/&#31038;&#20250;&#36002;&#29486;&#12463;&#12441;&#12521;&#12501;&#12392;&#3492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フードロス発生量比較</a:t>
            </a:r>
            <a:endParaRPr lang="ja-JP" altLang="e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 altLang="e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発生量（kg）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日本</c:v>
                </c:pt>
                <c:pt idx="1">
                  <c:v>アメリカ</c:v>
                </c:pt>
                <c:pt idx="2">
                  <c:v>イギリス</c:v>
                </c:pt>
                <c:pt idx="3">
                  <c:v>フランス</c:v>
                </c:pt>
                <c:pt idx="4">
                  <c:v>ドイツ</c:v>
                </c:pt>
                <c:pt idx="5">
                  <c:v>オランダ</c:v>
                </c:pt>
                <c:pt idx="6">
                  <c:v>韓国</c:v>
                </c:pt>
                <c:pt idx="7">
                  <c:v>中国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133.6</c:v>
                </c:pt>
                <c:pt idx="1">
                  <c:v>177.5</c:v>
                </c:pt>
                <c:pt idx="2">
                  <c:v>187</c:v>
                </c:pt>
                <c:pt idx="3">
                  <c:v>174.6</c:v>
                </c:pt>
                <c:pt idx="4">
                  <c:v>136</c:v>
                </c:pt>
                <c:pt idx="5">
                  <c:v>186.4</c:v>
                </c:pt>
                <c:pt idx="6">
                  <c:v>114</c:v>
                </c:pt>
                <c:pt idx="7">
                  <c:v>75.7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E1-5248-9851-967ED9B1E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9695552"/>
        <c:axId val="1689697264"/>
      </c:lineChart>
      <c:catAx>
        <c:axId val="168969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9697264"/>
        <c:crosses val="autoZero"/>
        <c:auto val="1"/>
        <c:lblAlgn val="ctr"/>
        <c:lblOffset val="100"/>
        <c:noMultiLvlLbl val="0"/>
      </c:catAx>
      <c:valAx>
        <c:axId val="168969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/>
                  <a:t>発生量（</a:t>
                </a:r>
                <a:r>
                  <a:rPr lang="en-US" altLang="ja-JP" dirty="0"/>
                  <a:t>kg</a:t>
                </a:r>
                <a:r>
                  <a:rPr lang="ja-JP" altLang="en-US"/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96955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グラフ!$A$61:$A$68</c:f>
              <c:strCache>
                <c:ptCount val="8"/>
                <c:pt idx="0">
                  <c:v>日本</c:v>
                </c:pt>
                <c:pt idx="1">
                  <c:v>アメリカ</c:v>
                </c:pt>
                <c:pt idx="2">
                  <c:v>イギリス</c:v>
                </c:pt>
                <c:pt idx="3">
                  <c:v>フランス</c:v>
                </c:pt>
                <c:pt idx="4">
                  <c:v>ドイツ</c:v>
                </c:pt>
                <c:pt idx="5">
                  <c:v>オランダ</c:v>
                </c:pt>
                <c:pt idx="6">
                  <c:v>韓国</c:v>
                </c:pt>
                <c:pt idx="7">
                  <c:v>中国</c:v>
                </c:pt>
              </c:strCache>
            </c:strRef>
          </c:cat>
          <c:val>
            <c:numRef>
              <c:f>グラフ!$B$61:$B$68</c:f>
              <c:numCache>
                <c:formatCode>General</c:formatCode>
                <c:ptCount val="8"/>
                <c:pt idx="0">
                  <c:v>1336000</c:v>
                </c:pt>
                <c:pt idx="1">
                  <c:v>1775000</c:v>
                </c:pt>
                <c:pt idx="2">
                  <c:v>1870000</c:v>
                </c:pt>
                <c:pt idx="3">
                  <c:v>1746000</c:v>
                </c:pt>
                <c:pt idx="4">
                  <c:v>1360000</c:v>
                </c:pt>
                <c:pt idx="5">
                  <c:v>1864000</c:v>
                </c:pt>
                <c:pt idx="6">
                  <c:v>1140000</c:v>
                </c:pt>
                <c:pt idx="7">
                  <c:v>757000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C9-BE4B-8922-9678158BCF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8633696"/>
        <c:axId val="268611760"/>
      </c:barChart>
      <c:catAx>
        <c:axId val="268633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8611760"/>
        <c:crosses val="autoZero"/>
        <c:auto val="1"/>
        <c:lblAlgn val="ctr"/>
        <c:lblOffset val="100"/>
        <c:noMultiLvlLbl val="0"/>
      </c:catAx>
      <c:valAx>
        <c:axId val="268611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/>
                  <a:t>発生量</a:t>
                </a:r>
                <a:r>
                  <a:rPr lang="en-US" altLang="ja-JP" dirty="0"/>
                  <a:t>(kg)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68633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9"/>
    </mc:Choice>
    <mc:Fallback xmlns="">
      <p:transition spd="slow" advTm="61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4990"/>
    </mc:Choice>
    <mc:Fallback xmlns="">
      <p:transition advTm="249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57950381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765A6-A093-2649-5E87-E186166D6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89A5C-B309-FFD1-E9CA-44A6B050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フードロスの発生量の主要国比較（人口１人当たり）</a:t>
            </a:r>
            <a:endParaRPr kumimoji="1" lang="ja-JP" altLang="en-US" sz="360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2B15C485-3835-4036-E93F-2ACC52D220C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616301241"/>
              </p:ext>
            </p:extLst>
          </p:nvPr>
        </p:nvGraphicFramePr>
        <p:xfrm>
          <a:off x="1257300" y="2063750"/>
          <a:ext cx="8901113" cy="3465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4278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F473B-32DC-8BED-B4E0-CEDA8A43EA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369DC2-FB14-A977-BB8E-D018E300F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フードロスの発生量の主要国比較（人口１人当たり）</a:t>
            </a:r>
            <a:endParaRPr kumimoji="1" lang="ja-JP" altLang="en-US" sz="3600"/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A6C529B4-45DD-844B-8B98-2BCE4FEE77F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1691251"/>
              </p:ext>
            </p:extLst>
          </p:nvPr>
        </p:nvGraphicFramePr>
        <p:xfrm>
          <a:off x="685800" y="2063750"/>
          <a:ext cx="96012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35711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3826</TotalTime>
  <Words>321</Words>
  <Application>Microsoft Macintosh PowerPoint</Application>
  <PresentationFormat>ワイド画面</PresentationFormat>
  <Paragraphs>73</Paragraphs>
  <Slides>6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6</vt:i4>
      </vt:variant>
    </vt:vector>
  </HeadingPairs>
  <TitlesOfParts>
    <vt:vector size="14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エコスタイルの実践</vt:lpstr>
      <vt:lpstr>フードロスの発生量</vt:lpstr>
      <vt:lpstr>フードロスの発生量の主要国比較（人口１人当たり）</vt:lpstr>
      <vt:lpstr>フードロスの発生量の主要国比較（人口１人当たり）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41</cp:revision>
  <cp:lastPrinted>2025-01-23T07:47:04Z</cp:lastPrinted>
  <dcterms:created xsi:type="dcterms:W3CDTF">2024-08-23T09:19:56Z</dcterms:created>
  <dcterms:modified xsi:type="dcterms:W3CDTF">2025-04-25T10:38:44Z</dcterms:modified>
</cp:coreProperties>
</file>