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94" r:id="rId1"/>
    <p:sldMasterId id="2147484804" r:id="rId2"/>
  </p:sldMasterIdLst>
  <p:notesMasterIdLst>
    <p:notesMasterId r:id="rId7"/>
  </p:notesMasterIdLst>
  <p:handoutMasterIdLst>
    <p:handoutMasterId r:id="rId8"/>
  </p:handoutMasterIdLst>
  <p:sldIdLst>
    <p:sldId id="256" r:id="rId3"/>
    <p:sldId id="257" r:id="rId4"/>
    <p:sldId id="287" r:id="rId5"/>
    <p:sldId id="278" r:id="rId6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5758FB7-9AC5-4552-8A53-C91805E547FA}" styleName="テーマ スタイル 1 - アクセント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846" autoAdjust="0"/>
    <p:restoredTop sz="94435" autoAdjust="0"/>
  </p:normalViewPr>
  <p:slideViewPr>
    <p:cSldViewPr snapToGrid="0">
      <p:cViewPr varScale="1">
        <p:scale>
          <a:sx n="93" d="100"/>
          <a:sy n="93" d="100"/>
        </p:scale>
        <p:origin x="248" y="19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napToGrid="0">
      <p:cViewPr>
        <p:scale>
          <a:sx n="50" d="100"/>
          <a:sy n="50" d="100"/>
        </p:scale>
        <p:origin x="2976" y="13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99EDE727-0D17-9310-4045-1B3B38850EC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kumimoji="1" lang="ja-JP" altLang="en-US"/>
              <a:t>社会貢献の取り組み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F3AC79F8-6629-0295-9E65-DA33855F0DB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B088FB4A-1F5A-4767-D2C9-D38F2483704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8D1E4F8-8287-B11B-F6BF-77ED8D0288A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B1E1D8-16A9-46DC-BE38-EF90484592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3539271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kumimoji="1" lang="ja-JP" altLang="en-US"/>
              <a:t>社会貢献の取り組み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9689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25450" y="1243013"/>
            <a:ext cx="5946775" cy="3346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1" y="4776789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9689" y="9429750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DF32B7-43C6-4A20-B35F-BBEFFE6D59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9194102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b="0" dirty="0"/>
              <a:t>CONTENTS</a:t>
            </a:r>
          </a:p>
          <a:p>
            <a:endParaRPr kumimoji="1" lang="en-US" altLang="ja-JP" b="0" dirty="0">
              <a:solidFill>
                <a:srgbClr val="C00000"/>
              </a:solidFill>
            </a:endParaRPr>
          </a:p>
          <a:p>
            <a:pPr marL="228600" indent="-228600">
              <a:buFont typeface="+mj-lt"/>
              <a:buAutoNum type="arabicPeriod"/>
            </a:pPr>
            <a:r>
              <a:rPr kumimoji="1" lang="ja-JP" altLang="en-US" sz="1100" b="0" dirty="0"/>
              <a:t>社会貢献とは？</a:t>
            </a:r>
            <a:endParaRPr kumimoji="1" lang="en-US" altLang="ja-JP" sz="1100" b="0" dirty="0"/>
          </a:p>
          <a:p>
            <a:pPr marL="228600" indent="-228600">
              <a:buFont typeface="+mj-lt"/>
              <a:buAutoNum type="arabicPeriod"/>
            </a:pPr>
            <a:r>
              <a:rPr kumimoji="1" lang="ja-JP" altLang="en-US" sz="1100" b="0" dirty="0"/>
              <a:t>日常生活で実施できる活動</a:t>
            </a:r>
            <a:endParaRPr kumimoji="1" lang="en-US" altLang="ja-JP" sz="1100" b="0" dirty="0"/>
          </a:p>
          <a:p>
            <a:pPr marL="228600" indent="-228600">
              <a:buFont typeface="+mj-lt"/>
              <a:buAutoNum type="arabicPeriod"/>
            </a:pPr>
            <a:r>
              <a:rPr kumimoji="1" lang="ja-JP" altLang="en-US" sz="1100" b="0" dirty="0"/>
              <a:t>個人ができる活動</a:t>
            </a:r>
            <a:endParaRPr kumimoji="1" lang="en-US" altLang="ja-JP" sz="1100" b="0" dirty="0"/>
          </a:p>
          <a:p>
            <a:pPr marL="228600" indent="-228600">
              <a:buFont typeface="+mj-lt"/>
              <a:buAutoNum type="arabicPeriod"/>
            </a:pPr>
            <a:r>
              <a:rPr kumimoji="1" lang="ja-JP" altLang="en-US" sz="1100" b="0" dirty="0"/>
              <a:t>ボランティア活動への興味・関心</a:t>
            </a:r>
            <a:endParaRPr kumimoji="1" lang="en-US" altLang="ja-JP" sz="1100" b="0" dirty="0"/>
          </a:p>
          <a:p>
            <a:pPr marL="228600" indent="-228600">
              <a:buFont typeface="+mj-lt"/>
              <a:buAutoNum type="arabicPeriod"/>
            </a:pPr>
            <a:r>
              <a:rPr kumimoji="1" lang="ja-JP" altLang="en-US" sz="1100" b="0" dirty="0"/>
              <a:t>企業ができる活動　</a:t>
            </a:r>
            <a:endParaRPr kumimoji="1" lang="en-US" altLang="ja-JP" sz="1100" b="0" dirty="0"/>
          </a:p>
          <a:p>
            <a:pPr marL="228600" indent="-228600">
              <a:buFont typeface="+mj-lt"/>
              <a:buAutoNum type="arabicPeriod"/>
            </a:pPr>
            <a:r>
              <a:rPr kumimoji="1" lang="ja-JP" altLang="en-US" sz="1100" b="0" dirty="0"/>
              <a:t>社会貢献活動の事例</a:t>
            </a:r>
            <a:endParaRPr kumimoji="1" lang="en-US" altLang="ja-JP" sz="1100" b="0" dirty="0"/>
          </a:p>
          <a:p>
            <a:pPr marL="228600" indent="-228600">
              <a:buFont typeface="+mj-lt"/>
              <a:buAutoNum type="arabicPeriod"/>
            </a:pPr>
            <a:r>
              <a:rPr kumimoji="1" lang="ja-JP" altLang="en-US" sz="1100" b="0" dirty="0"/>
              <a:t>フードロス発生量の主要国比較</a:t>
            </a:r>
            <a:endParaRPr kumimoji="1" lang="en-US" altLang="ja-JP" sz="1100" b="0" dirty="0"/>
          </a:p>
          <a:p>
            <a:endParaRPr kumimoji="1" lang="en-US" altLang="ja-JP" sz="1100" b="0" dirty="0">
              <a:solidFill>
                <a:srgbClr val="C00000"/>
              </a:solidFill>
            </a:endParaRP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DF32B7-43C6-4A20-B35F-BBEFFE6D59A8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2FB6A24-AE80-1864-DBAE-5E68890BC04D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5D759E9-4DA2-6CEF-1D38-D0842CD8DEFE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ヘッダー プレースホルダー 6">
            <a:extLst>
              <a:ext uri="{FF2B5EF4-FFF2-40B4-BE49-F238E27FC236}">
                <a16:creationId xmlns:a16="http://schemas.microsoft.com/office/drawing/2014/main" id="{59905B4C-0401-757E-9454-F28B30FDBE0B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kumimoji="1" lang="ja-JP" altLang="en-US"/>
              <a:t>社会貢献の取り組み</a:t>
            </a:r>
          </a:p>
        </p:txBody>
      </p:sp>
    </p:spTree>
    <p:extLst>
      <p:ext uri="{BB962C8B-B14F-4D97-AF65-F5344CB8AC3E}">
        <p14:creationId xmlns:p14="http://schemas.microsoft.com/office/powerpoint/2010/main" val="37087709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/>
              <a:t>参考</a:t>
            </a:r>
            <a:endParaRPr lang="en-US" altLang="ja-JP" dirty="0"/>
          </a:p>
          <a:p>
            <a:endParaRPr kumimoji="1" lang="en-US" altLang="ja-JP" dirty="0"/>
          </a:p>
          <a:p>
            <a:r>
              <a:rPr lang="ja-JP" altLang="en-US" dirty="0"/>
              <a:t>経営者の社会貢献への関心</a:t>
            </a:r>
            <a:endParaRPr lang="en-US" altLang="ja-JP" dirty="0"/>
          </a:p>
          <a:p>
            <a:endParaRPr kumimoji="1" lang="en-US" altLang="ja-JP" dirty="0"/>
          </a:p>
          <a:p>
            <a:r>
              <a:rPr lang="ja-JP" altLang="en-US" dirty="0"/>
              <a:t>関心があるが取り組んでいない</a:t>
            </a:r>
            <a:r>
              <a:rPr lang="en-US" altLang="ja-JP" dirty="0"/>
              <a:t>	40</a:t>
            </a:r>
            <a:r>
              <a:rPr lang="ja-JP" altLang="en-US" dirty="0"/>
              <a:t>％</a:t>
            </a:r>
            <a:endParaRPr lang="en-US" altLang="ja-JP" dirty="0"/>
          </a:p>
          <a:p>
            <a:r>
              <a:rPr kumimoji="1" lang="ja-JP" altLang="en-US" dirty="0"/>
              <a:t>関心があり取り組んでいる</a:t>
            </a:r>
            <a:r>
              <a:rPr kumimoji="1" lang="en-US" altLang="ja-JP" dirty="0"/>
              <a:t>	30</a:t>
            </a:r>
            <a:r>
              <a:rPr kumimoji="1" lang="ja-JP" altLang="en-US" dirty="0"/>
              <a:t>％</a:t>
            </a:r>
            <a:endParaRPr kumimoji="1" lang="en-US" altLang="ja-JP" dirty="0"/>
          </a:p>
          <a:p>
            <a:r>
              <a:rPr lang="ja-JP" altLang="en-US" dirty="0"/>
              <a:t>関心がない</a:t>
            </a:r>
            <a:r>
              <a:rPr lang="en-US" altLang="ja-JP" dirty="0"/>
              <a:t>			30</a:t>
            </a:r>
            <a:r>
              <a:rPr lang="ja-JP" altLang="en-US" dirty="0"/>
              <a:t>％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DF32B7-43C6-4A20-B35F-BBEFFE6D59A8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2A8BB9F-A8D6-C9D1-E2C9-59FBF2D27881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3980BA5-53AC-B9D0-3E74-326763FFB59B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ヘッダー プレースホルダー 6">
            <a:extLst>
              <a:ext uri="{FF2B5EF4-FFF2-40B4-BE49-F238E27FC236}">
                <a16:creationId xmlns:a16="http://schemas.microsoft.com/office/drawing/2014/main" id="{2EA550F3-5279-8B9F-DF19-35CA9754AF21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kumimoji="1" lang="ja-JP" altLang="en-US"/>
              <a:t>社会貢献の取り組み</a:t>
            </a:r>
          </a:p>
        </p:txBody>
      </p:sp>
    </p:spTree>
    <p:extLst>
      <p:ext uri="{BB962C8B-B14F-4D97-AF65-F5344CB8AC3E}">
        <p14:creationId xmlns:p14="http://schemas.microsoft.com/office/powerpoint/2010/main" val="1771927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DF32B7-43C6-4A20-B35F-BBEFFE6D59A8}" type="slidenum">
              <a:rPr kumimoji="1" lang="ja-JP" altLang="en-US" smtClean="0"/>
              <a:t>4</a:t>
            </a:fld>
            <a:endParaRPr kumimoji="1" lang="ja-JP" altLang="en-US"/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86EDE57-5427-9DAE-A2B6-E5BC71C8F69F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6F744F4-A66B-882A-10B4-33262B183F64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ヘッダー プレースホルダー 6">
            <a:extLst>
              <a:ext uri="{FF2B5EF4-FFF2-40B4-BE49-F238E27FC236}">
                <a16:creationId xmlns:a16="http://schemas.microsoft.com/office/drawing/2014/main" id="{5A016BA5-4BD4-F46A-4577-4AA0B6DF189C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kumimoji="1" lang="ja-JP" altLang="en-US"/>
              <a:t>社会貢献の取り組み</a:t>
            </a:r>
          </a:p>
        </p:txBody>
      </p:sp>
    </p:spTree>
    <p:extLst>
      <p:ext uri="{BB962C8B-B14F-4D97-AF65-F5344CB8AC3E}">
        <p14:creationId xmlns:p14="http://schemas.microsoft.com/office/powerpoint/2010/main" val="32984947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84590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2328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0517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2"/>
              </a:gs>
              <a:gs pos="100000">
                <a:schemeClr val="accent2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2"/>
              </a:gs>
              <a:gs pos="100000">
                <a:schemeClr val="accent2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9144" y="4882896"/>
            <a:ext cx="4050792" cy="1197864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7072666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9023524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83642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3016681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5400571"/>
      </p:ext>
    </p:extLst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9792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62220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7217933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827160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©2025 AR</a:t>
            </a:r>
            <a:r>
              <a:rPr lang="ja-JP" altLang="en-US"/>
              <a:t>プラス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487162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1641643"/>
      </p:ext>
    </p:extLst>
  </p:cSld>
  <p:clrMapOvr>
    <a:masterClrMapping/>
  </p:clrMapOvr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9130346"/>
      </p:ext>
    </p:extLst>
  </p:cSld>
  <p:clrMapOvr>
    <a:masterClrMapping/>
  </p:clrMapOvr>
  <p:hf sldNum="0"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38486543"/>
      </p:ext>
    </p:extLst>
  </p:cSld>
  <p:clrMapOvr>
    <a:masterClrMapping/>
  </p:clrMapOvr>
  <p:hf sldNum="0"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2588851"/>
      </p:ext>
    </p:extLst>
  </p:cSld>
  <p:clrMapOvr>
    <a:masterClrMapping/>
  </p:clrMapOvr>
  <p:hf sldNum="0"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4342037"/>
      </p:ext>
    </p:extLst>
  </p:cSld>
  <p:clrMapOvr>
    <a:masterClrMapping/>
  </p:clrMapOvr>
  <p:hf sldNum="0"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2539581"/>
      </p:ext>
    </p:extLst>
  </p:cSld>
  <p:clrMapOvr>
    <a:masterClrMapping/>
  </p:clrMapOvr>
  <p:hf sldNum="0"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9484986"/>
      </p:ext>
    </p:extLst>
  </p:cSld>
  <p:clrMapOvr>
    <a:masterClrMapping/>
  </p:clrMapOvr>
  <p:hf sldNum="0" hdr="0" ft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5127033"/>
      </p:ext>
    </p:extLst>
  </p:cSld>
  <p:clrMapOvr>
    <a:masterClrMapping/>
  </p:clrMapOvr>
  <p:hf sldNum="0" hdr="0" ft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2590078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93631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50497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32356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3313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70000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15900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©2025 AR</a:t>
            </a:r>
            <a:r>
              <a:rPr lang="ja-JP" altLang="en-US"/>
              <a:t>プラス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09546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image" Target="../media/image3.jp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64056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95" r:id="rId1"/>
    <p:sldLayoutId id="2147484096" r:id="rId2"/>
    <p:sldLayoutId id="2147484097" r:id="rId3"/>
    <p:sldLayoutId id="2147484098" r:id="rId4"/>
    <p:sldLayoutId id="2147484099" r:id="rId5"/>
    <p:sldLayoutId id="2147484100" r:id="rId6"/>
    <p:sldLayoutId id="2147484101" r:id="rId7"/>
    <p:sldLayoutId id="2147484102" r:id="rId8"/>
    <p:sldLayoutId id="2147484103" r:id="rId9"/>
    <p:sldLayoutId id="2147484104" r:id="rId10"/>
    <p:sldLayoutId id="2147484105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2"/>
                </a:gs>
                <a:gs pos="100000">
                  <a:schemeClr val="accent2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fld id="{65637C3F-96C5-41D3-AD63-8009C5D61F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97013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805" r:id="rId1"/>
    <p:sldLayoutId id="2147484806" r:id="rId2"/>
    <p:sldLayoutId id="2147484807" r:id="rId3"/>
    <p:sldLayoutId id="2147484808" r:id="rId4"/>
    <p:sldLayoutId id="2147484809" r:id="rId5"/>
    <p:sldLayoutId id="2147484810" r:id="rId6"/>
    <p:sldLayoutId id="2147484811" r:id="rId7"/>
    <p:sldLayoutId id="2147484812" r:id="rId8"/>
    <p:sldLayoutId id="2147484813" r:id="rId9"/>
    <p:sldLayoutId id="2147484814" r:id="rId10"/>
    <p:sldLayoutId id="2147484815" r:id="rId11"/>
    <p:sldLayoutId id="2147484816" r:id="rId12"/>
    <p:sldLayoutId id="2147484817" r:id="rId13"/>
    <p:sldLayoutId id="2147484818" r:id="rId14"/>
    <p:sldLayoutId id="2147484819" r:id="rId15"/>
    <p:sldLayoutId id="2147484820" r:id="rId16"/>
    <p:sldLayoutId id="2147484821" r:id="rId17"/>
    <p:sldLayoutId id="2147484822" r:id="rId18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kumimoji="1"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9.xml"/><Relationship Id="rId1" Type="http://schemas.openxmlformats.org/officeDocument/2006/relationships/tags" Target="../tags/ta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3D9BD71-CAAA-3EA1-41B2-A762B33F504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>
                <a:solidFill>
                  <a:schemeClr val="tx2">
                    <a:lumMod val="75000"/>
                    <a:lumOff val="25000"/>
                  </a:schemeClr>
                </a:solidFill>
              </a:rPr>
              <a:t>地域貢献</a:t>
            </a:r>
            <a:r>
              <a:rPr kumimoji="1" lang="ja-JP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の</a:t>
            </a:r>
            <a:br>
              <a:rPr kumimoji="1" lang="en-US" altLang="ja-JP" dirty="0">
                <a:solidFill>
                  <a:schemeClr val="tx2">
                    <a:lumMod val="75000"/>
                    <a:lumOff val="25000"/>
                  </a:schemeClr>
                </a:solidFill>
              </a:rPr>
            </a:br>
            <a:r>
              <a:rPr kumimoji="1" lang="ja-JP" altLang="en-US" dirty="0">
                <a:solidFill>
                  <a:schemeClr val="tx2">
                    <a:lumMod val="75000"/>
                    <a:lumOff val="25000"/>
                  </a:schemeClr>
                </a:solidFill>
              </a:rPr>
              <a:t>取り組み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D9592A4A-1B52-7AA1-BB38-F7EAA81A5C0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/>
              <a:t>できることから始めよう</a:t>
            </a:r>
            <a:endParaRPr kumimoji="1" lang="ja-JP" altLang="en-US" dirty="0">
              <a:solidFill>
                <a:schemeClr val="tx2">
                  <a:lumMod val="10000"/>
                  <a:lumOff val="9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707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169"/>
    </mc:Choice>
    <mc:Fallback xmlns="">
      <p:transition spd="slow" advTm="6169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BB61FC7-B495-F2D6-06A8-A85BF40A6C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地域貢献</a:t>
            </a:r>
            <a:r>
              <a:rPr kumimoji="1" lang="ja-JP" altLang="en-US" dirty="0"/>
              <a:t>とは？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E6511BB-1398-34B9-0F2A-C6BD1B225C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/>
              <a:t>地域</a:t>
            </a:r>
            <a:r>
              <a:rPr kumimoji="1" lang="ja-JP" altLang="en-US"/>
              <a:t>貢献とは、地域社会がより良い方向に発展するために貢献することで、社会貢献活動のひとつです。</a:t>
            </a:r>
            <a:endParaRPr kumimoji="1" lang="ja-JP" altLang="en-US" dirty="0"/>
          </a:p>
          <a:p>
            <a:pPr marL="0" indent="0">
              <a:buNone/>
            </a:pPr>
            <a:r>
              <a:rPr lang="ja-JP" altLang="en-US"/>
              <a:t>住民一人ひとりが力を合わせて地域を良くしていくことや、企業や団体が地域に利益をもたらす活動を含みます。地域貢献を通じて、自らの生活環境をより良くするだけでなく、地域の人々との交流や友情を育むこともできます。</a:t>
            </a:r>
            <a:endParaRPr lang="en-US" altLang="ja-JP" dirty="0"/>
          </a:p>
          <a:p>
            <a:pPr marL="0" indent="0">
              <a:buNone/>
            </a:pPr>
            <a:r>
              <a:rPr kumimoji="1" lang="ja-JP" altLang="en-US"/>
              <a:t>まず</a:t>
            </a:r>
            <a:r>
              <a:rPr kumimoji="1" lang="ja-JP" altLang="en-US" dirty="0"/>
              <a:t>は、自分</a:t>
            </a:r>
            <a:r>
              <a:rPr kumimoji="1" lang="ja-JP" altLang="en-US"/>
              <a:t>にできるところ</a:t>
            </a:r>
            <a:r>
              <a:rPr kumimoji="1" lang="ja-JP" altLang="en-US" dirty="0"/>
              <a:t>から始めてみましょう。</a:t>
            </a:r>
          </a:p>
        </p:txBody>
      </p:sp>
    </p:spTree>
    <p:extLst>
      <p:ext uri="{BB962C8B-B14F-4D97-AF65-F5344CB8AC3E}">
        <p14:creationId xmlns:p14="http://schemas.microsoft.com/office/powerpoint/2010/main" val="2337119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24990"/>
    </mc:Choice>
    <mc:Fallback xmlns="">
      <p:transition advTm="2499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D0714B1-0ED4-924D-D5CD-9037778658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地域貢献活動の事例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1D3581D-1B3B-6C2F-1E5A-47C00C3484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160590"/>
            <a:ext cx="8596668" cy="3197224"/>
          </a:xfrm>
        </p:spPr>
        <p:txBody>
          <a:bodyPr>
            <a:normAutofit lnSpcReduction="10000"/>
          </a:bodyPr>
          <a:lstStyle/>
          <a:p>
            <a:pPr>
              <a:buSzPct val="100000"/>
              <a:buFont typeface="+mj-ea"/>
              <a:buAutoNum type="circleNumDbPlain"/>
            </a:pPr>
            <a:r>
              <a:rPr lang="ja-JP" altLang="en-US"/>
              <a:t>フードロスの取り組み</a:t>
            </a:r>
            <a:endParaRPr lang="en-US" altLang="ja-JP" dirty="0"/>
          </a:p>
          <a:p>
            <a:pPr>
              <a:buSzPct val="100000"/>
              <a:buFont typeface="+mj-ea"/>
              <a:buAutoNum type="circleNumDbPlain"/>
            </a:pPr>
            <a:r>
              <a:rPr kumimoji="1" lang="ja-JP" altLang="en-US"/>
              <a:t>マッチングギフトによる支援</a:t>
            </a:r>
            <a:endParaRPr kumimoji="1" lang="en-US" altLang="ja-JP" dirty="0"/>
          </a:p>
          <a:p>
            <a:pPr>
              <a:buSzPct val="100000"/>
              <a:buFont typeface="+mj-ea"/>
              <a:buAutoNum type="circleNumDbPlain"/>
            </a:pPr>
            <a:r>
              <a:rPr lang="ja-JP" altLang="en-US"/>
              <a:t>地域イベントの開催</a:t>
            </a:r>
            <a:endParaRPr lang="en-US" altLang="ja-JP" dirty="0"/>
          </a:p>
          <a:p>
            <a:pPr>
              <a:buSzPct val="100000"/>
              <a:buFont typeface="+mj-ea"/>
              <a:buAutoNum type="circleNumDbPlain"/>
            </a:pPr>
            <a:r>
              <a:rPr kumimoji="1" lang="ja-JP" altLang="en-US"/>
              <a:t>グリーンキャンペーン</a:t>
            </a:r>
            <a:endParaRPr kumimoji="1" lang="en-US" altLang="ja-JP" dirty="0"/>
          </a:p>
          <a:p>
            <a:pPr>
              <a:buSzPct val="100000"/>
              <a:buFont typeface="+mj-ea"/>
              <a:buAutoNum type="circleNumDbPlain"/>
            </a:pPr>
            <a:r>
              <a:rPr lang="ja-JP" altLang="en-US"/>
              <a:t>子ども食堂の支援</a:t>
            </a:r>
            <a:endParaRPr lang="en-US" altLang="ja-JP" dirty="0"/>
          </a:p>
          <a:p>
            <a:pPr>
              <a:buSzPct val="100000"/>
              <a:buFont typeface="+mj-ea"/>
              <a:buAutoNum type="circleNumDbPlain"/>
            </a:pPr>
            <a:r>
              <a:rPr kumimoji="1" lang="ja-JP" altLang="en-US"/>
              <a:t>高齢者の支援</a:t>
            </a:r>
            <a:endParaRPr kumimoji="1" lang="en-US" altLang="ja-JP" dirty="0"/>
          </a:p>
          <a:p>
            <a:pPr>
              <a:buSzPct val="100000"/>
              <a:buFont typeface="+mj-ea"/>
              <a:buAutoNum type="circleNumDbPlain"/>
            </a:pPr>
            <a:r>
              <a:rPr lang="ja-JP" altLang="en-US"/>
              <a:t>地域名産品の活用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83105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7C1412A-E831-CE22-380B-85C450C9B3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/>
              <a:t>エコスタイルの実践</a:t>
            </a:r>
            <a:endParaRPr kumimoji="1" lang="ja-JP" altLang="en-US" dirty="0"/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8DF00323-C70D-5324-52B9-A7B02F2A1B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kumimoji="1" lang="ja-JP" baseline="0"/>
              <a:t>資源の再利用</a:t>
            </a:r>
            <a:endParaRPr lang="ja-JP"/>
          </a:p>
          <a:p>
            <a:pPr lvl="1"/>
            <a:r>
              <a:rPr kumimoji="1" lang="ja-JP" baseline="0"/>
              <a:t>リサイクル用品の活用</a:t>
            </a:r>
            <a:endParaRPr lang="ja-JP"/>
          </a:p>
          <a:p>
            <a:pPr lvl="1"/>
            <a:r>
              <a:rPr kumimoji="1" lang="ja-JP" baseline="0"/>
              <a:t>エコ製品の活用</a:t>
            </a:r>
            <a:endParaRPr lang="ja-JP"/>
          </a:p>
          <a:p>
            <a:pPr lvl="0"/>
            <a:r>
              <a:rPr kumimoji="1" lang="ja-JP" baseline="0"/>
              <a:t>食品ロスの削減</a:t>
            </a:r>
            <a:endParaRPr lang="ja-JP"/>
          </a:p>
          <a:p>
            <a:pPr lvl="1"/>
            <a:r>
              <a:rPr kumimoji="1" lang="ja-JP" baseline="0"/>
              <a:t>食品の破棄を減らす</a:t>
            </a:r>
            <a:endParaRPr lang="ja-JP"/>
          </a:p>
          <a:p>
            <a:pPr lvl="1"/>
            <a:r>
              <a:rPr kumimoji="1" lang="ja-JP" baseline="0"/>
              <a:t>期限の近い食品の購入</a:t>
            </a:r>
            <a:endParaRPr lang="ja-JP"/>
          </a:p>
          <a:p>
            <a:pPr lvl="0"/>
            <a:r>
              <a:rPr kumimoji="1" lang="ja-JP" baseline="0"/>
              <a:t>プラスチックの削減</a:t>
            </a:r>
            <a:endParaRPr lang="ja-JP"/>
          </a:p>
          <a:p>
            <a:pPr lvl="1"/>
            <a:r>
              <a:rPr kumimoji="1" lang="ja-JP" baseline="0"/>
              <a:t>レジ袋の削減</a:t>
            </a:r>
            <a:endParaRPr lang="ja-JP"/>
          </a:p>
          <a:p>
            <a:pPr lvl="1"/>
            <a:r>
              <a:rPr kumimoji="1" lang="ja-JP" baseline="0"/>
              <a:t>プラスチック製品の削減</a:t>
            </a:r>
            <a:endParaRPr lang="ja-JP"/>
          </a:p>
        </p:txBody>
      </p:sp>
      <p:sp>
        <p:nvSpPr>
          <p:cNvPr id="3" name="涙形 2">
            <a:extLst>
              <a:ext uri="{FF2B5EF4-FFF2-40B4-BE49-F238E27FC236}">
                <a16:creationId xmlns:a16="http://schemas.microsoft.com/office/drawing/2014/main" id="{1E52A33C-0127-AA23-5670-EB8F32252D0A}"/>
              </a:ext>
            </a:extLst>
          </p:cNvPr>
          <p:cNvSpPr/>
          <p:nvPr/>
        </p:nvSpPr>
        <p:spPr>
          <a:xfrm>
            <a:off x="4934648" y="2443914"/>
            <a:ext cx="1640509" cy="1017287"/>
          </a:xfrm>
          <a:prstGeom prst="teardrop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latin typeface="+mj-ea"/>
                <a:ea typeface="+mj-ea"/>
              </a:rPr>
              <a:t>Reduce</a:t>
            </a:r>
            <a:endParaRPr kumimoji="1" lang="ja-JP" altLang="en-US">
              <a:latin typeface="+mj-ea"/>
              <a:ea typeface="+mj-ea"/>
            </a:endParaRPr>
          </a:p>
        </p:txBody>
      </p:sp>
      <p:sp>
        <p:nvSpPr>
          <p:cNvPr id="4" name="涙形 3">
            <a:extLst>
              <a:ext uri="{FF2B5EF4-FFF2-40B4-BE49-F238E27FC236}">
                <a16:creationId xmlns:a16="http://schemas.microsoft.com/office/drawing/2014/main" id="{681E4374-2774-A948-8D39-2A89D91586FC}"/>
              </a:ext>
            </a:extLst>
          </p:cNvPr>
          <p:cNvSpPr/>
          <p:nvPr/>
        </p:nvSpPr>
        <p:spPr>
          <a:xfrm>
            <a:off x="8275016" y="2574608"/>
            <a:ext cx="1640509" cy="1017287"/>
          </a:xfrm>
          <a:prstGeom prst="teardrop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latin typeface="+mj-ea"/>
                <a:ea typeface="+mj-ea"/>
              </a:rPr>
              <a:t>Recycle</a:t>
            </a:r>
            <a:endParaRPr kumimoji="1" lang="ja-JP" altLang="en-US">
              <a:latin typeface="+mj-ea"/>
              <a:ea typeface="+mj-ea"/>
            </a:endParaRPr>
          </a:p>
        </p:txBody>
      </p:sp>
      <p:sp>
        <p:nvSpPr>
          <p:cNvPr id="5" name="涙形 4">
            <a:extLst>
              <a:ext uri="{FF2B5EF4-FFF2-40B4-BE49-F238E27FC236}">
                <a16:creationId xmlns:a16="http://schemas.microsoft.com/office/drawing/2014/main" id="{AD2C20FD-E0F5-93AD-1862-07FB9B3F044D}"/>
              </a:ext>
            </a:extLst>
          </p:cNvPr>
          <p:cNvSpPr/>
          <p:nvPr/>
        </p:nvSpPr>
        <p:spPr>
          <a:xfrm>
            <a:off x="6375132" y="3841718"/>
            <a:ext cx="1640509" cy="1017287"/>
          </a:xfrm>
          <a:prstGeom prst="teardrop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>
                <a:latin typeface="+mj-ea"/>
                <a:ea typeface="+mj-ea"/>
              </a:rPr>
              <a:t>Reuse</a:t>
            </a:r>
            <a:endParaRPr kumimoji="1" lang="ja-JP" altLang="en-US">
              <a:latin typeface="+mj-ea"/>
              <a:ea typeface="+mj-ea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33846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983"/>
    </mc:Choice>
    <mc:Fallback xmlns="">
      <p:transition spd="slow" advTm="25983"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6|5.8"/>
</p:tagLst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メイン イベント">
  <a:themeElements>
    <a:clrScheme name="メイン イベント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8FA751"/>
      </a:accent1>
      <a:accent2>
        <a:srgbClr val="629D7D"/>
      </a:accent2>
      <a:accent3>
        <a:srgbClr val="5A7AAB"/>
      </a:accent3>
      <a:accent4>
        <a:srgbClr val="AA618F"/>
      </a:accent4>
      <a:accent5>
        <a:srgbClr val="BA5445"/>
      </a:accent5>
      <a:accent6>
        <a:srgbClr val="C8A547"/>
      </a:accent6>
      <a:hlink>
        <a:srgbClr val="91BF1A"/>
      </a:hlink>
      <a:folHlink>
        <a:srgbClr val="ADBE82"/>
      </a:folHlink>
    </a:clrScheme>
    <a:fontScheme name="メイン イベント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メイン イベント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CF823853-53CC-4249-AEDB-2EA9F718B2D2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TM10001106[[fn=バッジ]]</Template>
  <TotalTime>3885</TotalTime>
  <Words>284</Words>
  <Application>Microsoft Macintosh PowerPoint</Application>
  <PresentationFormat>ワイド画面</PresentationFormat>
  <Paragraphs>55</Paragraphs>
  <Slides>4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4</vt:i4>
      </vt:variant>
    </vt:vector>
  </HeadingPairs>
  <TitlesOfParts>
    <vt:vector size="12" baseType="lpstr">
      <vt:lpstr>游ゴシック</vt:lpstr>
      <vt:lpstr>Arial</vt:lpstr>
      <vt:lpstr>Calibri</vt:lpstr>
      <vt:lpstr>Calibri Light</vt:lpstr>
      <vt:lpstr>Impact</vt:lpstr>
      <vt:lpstr>Wingdings 2</vt:lpstr>
      <vt:lpstr>HDOfficeLightV0</vt:lpstr>
      <vt:lpstr>メイン イベント</vt:lpstr>
      <vt:lpstr>地域貢献の 取り組み</vt:lpstr>
      <vt:lpstr>地域貢献とは？</vt:lpstr>
      <vt:lpstr>地域貢献活動の事例</vt:lpstr>
      <vt:lpstr>エコスタイルの実践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>技術花子</cp:lastModifiedBy>
  <cp:revision>43</cp:revision>
  <cp:lastPrinted>2025-03-08T03:58:01Z</cp:lastPrinted>
  <dcterms:created xsi:type="dcterms:W3CDTF">2024-08-23T09:19:56Z</dcterms:created>
  <dcterms:modified xsi:type="dcterms:W3CDTF">2025-04-26T07:43:52Z</dcterms:modified>
</cp:coreProperties>
</file>