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12"/>
  </p:notesMasterIdLst>
  <p:handoutMasterIdLst>
    <p:handoutMasterId r:id="rId13"/>
  </p:handoutMasterIdLst>
  <p:sldIdLst>
    <p:sldId id="256" r:id="rId3"/>
    <p:sldId id="257" r:id="rId4"/>
    <p:sldId id="287" r:id="rId5"/>
    <p:sldId id="278" r:id="rId6"/>
    <p:sldId id="286" r:id="rId7"/>
    <p:sldId id="259" r:id="rId8"/>
    <p:sldId id="273" r:id="rId9"/>
    <p:sldId id="281" r:id="rId10"/>
    <p:sldId id="284" r:id="rId11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647" autoAdjust="0"/>
    <p:restoredTop sz="95170" autoAdjust="0"/>
  </p:normalViewPr>
  <p:slideViewPr>
    <p:cSldViewPr snapToGrid="0">
      <p:cViewPr varScale="1">
        <p:scale>
          <a:sx n="97" d="100"/>
          <a:sy n="97" d="100"/>
        </p:scale>
        <p:origin x="208" y="23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5">
                <a:shade val="65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6B36-A74B-8677-BE9E3AF40BCC}"/>
              </c:ext>
            </c:extLst>
          </c:dPt>
          <c:cat>
            <c:strRef>
              <c:f>Sheet1!$A$2:$A$9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1336000</c:v>
                </c:pt>
                <c:pt idx="1">
                  <c:v>1775000</c:v>
                </c:pt>
                <c:pt idx="2">
                  <c:v>1870000</c:v>
                </c:pt>
                <c:pt idx="3">
                  <c:v>1746000</c:v>
                </c:pt>
                <c:pt idx="4">
                  <c:v>1360000</c:v>
                </c:pt>
                <c:pt idx="5">
                  <c:v>1865000</c:v>
                </c:pt>
                <c:pt idx="6">
                  <c:v>1140000</c:v>
                </c:pt>
                <c:pt idx="7">
                  <c:v>757000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36-A74B-8677-BE9E3AF40BC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36-A74B-8677-BE9E3AF40BC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5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日本</c:v>
                </c:pt>
                <c:pt idx="1">
                  <c:v>アメリカ</c:v>
                </c:pt>
                <c:pt idx="2">
                  <c:v>イギリス</c:v>
                </c:pt>
                <c:pt idx="3">
                  <c:v>フランス</c:v>
                </c:pt>
                <c:pt idx="4">
                  <c:v>ドイツ</c:v>
                </c:pt>
                <c:pt idx="5">
                  <c:v>オランダ</c:v>
                </c:pt>
                <c:pt idx="6">
                  <c:v>韓国</c:v>
                </c:pt>
                <c:pt idx="7">
                  <c:v>中国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36-A74B-8677-BE9E3AF40B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5998511"/>
        <c:axId val="1256000223"/>
      </c:barChart>
      <c:catAx>
        <c:axId val="125599851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6000223"/>
        <c:crosses val="autoZero"/>
        <c:auto val="1"/>
        <c:lblAlgn val="ctr"/>
        <c:lblOffset val="100"/>
        <c:noMultiLvlLbl val="0"/>
      </c:catAx>
      <c:valAx>
        <c:axId val="1256000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/>
                  <a:t>発生量（</a:t>
                </a:r>
                <a:r>
                  <a:rPr lang="en-US" altLang="ja-JP" dirty="0"/>
                  <a:t>g</a:t>
                </a:r>
                <a:r>
                  <a:rPr lang="ja-JP" altLang="en-US"/>
                  <a:t>）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255998511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企業が社会貢献に取り組むことは、社会だけでなく、企業にもメリットがある</a:t>
            </a:r>
            <a:endParaRPr kumimoji="1" lang="en-US" altLang="ja-JP" dirty="0"/>
          </a:p>
          <a:p>
            <a:endParaRPr lang="en-US" altLang="ja-JP" dirty="0"/>
          </a:p>
          <a:p>
            <a:r>
              <a:rPr kumimoji="1" lang="ja-JP" altLang="en-US" dirty="0"/>
              <a:t>地域の人との交流</a:t>
            </a:r>
            <a:endParaRPr kumimoji="1" lang="en-US" altLang="ja-JP" dirty="0"/>
          </a:p>
          <a:p>
            <a:r>
              <a:rPr lang="ja-JP" altLang="en-US" dirty="0"/>
              <a:t>企業の事業内容を知ってもらう</a:t>
            </a:r>
            <a:endParaRPr lang="en-US" altLang="ja-JP" dirty="0"/>
          </a:p>
          <a:p>
            <a:r>
              <a:rPr kumimoji="1" lang="ja-JP" altLang="en-US" dirty="0"/>
              <a:t>投資家からの高評価</a:t>
            </a:r>
            <a:endParaRPr kumimoji="1" lang="en-US" altLang="ja-JP" dirty="0"/>
          </a:p>
          <a:p>
            <a:r>
              <a:rPr kumimoji="1" lang="ja-JP" altLang="en-US" dirty="0"/>
              <a:t>社員のモチベーションにつながる</a:t>
            </a:r>
            <a:endParaRPr kumimoji="1" lang="en-US" altLang="ja-JP" dirty="0"/>
          </a:p>
          <a:p>
            <a:r>
              <a:rPr lang="ja-JP" altLang="en-US"/>
              <a:t>社員どうしのコミュニケーション</a:t>
            </a:r>
            <a:endParaRPr kumimoji="1" lang="en-US" altLang="ja-JP" dirty="0"/>
          </a:p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0C49A51-F83A-9BC6-42A4-7EC3F74139A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589DC35-D4E6-7D5B-8E7B-3D40B1091A5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A1836040-FF7E-6771-ADB0-8DDE6F8E870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2843047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C4C89DD-C803-CFE8-A43F-E866D34BC54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F0D166-84EB-7C5C-C28C-52DEFA1114D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870CB08-3447-989A-9BF3-A9856221312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43226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1835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3.jp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  <p:sldLayoutId id="2147484823" r:id="rId19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A8BC926-11DD-A8C1-9AF0-750AD5640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3600" dirty="0"/>
              <a:t>企業ができる活動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263B85-B864-4D87-02C6-670FFA6468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95400" y="2127504"/>
            <a:ext cx="4800600" cy="3345041"/>
          </a:xfrm>
        </p:spPr>
        <p:txBody>
          <a:bodyPr>
            <a:normAutofit/>
          </a:bodyPr>
          <a:lstStyle/>
          <a:p>
            <a:r>
              <a:rPr lang="ja-JP" altLang="en-US" dirty="0"/>
              <a:t>施設の開放</a:t>
            </a:r>
            <a:endParaRPr lang="en-US" altLang="ja-JP" dirty="0"/>
          </a:p>
          <a:p>
            <a:r>
              <a:rPr lang="ja-JP" altLang="en-US" dirty="0"/>
              <a:t>地域住民や施設の支援</a:t>
            </a:r>
            <a:endParaRPr lang="en-US" altLang="ja-JP" dirty="0"/>
          </a:p>
          <a:p>
            <a:r>
              <a:rPr kumimoji="1" lang="ja-JP" altLang="en-US" dirty="0"/>
              <a:t>ボランティア活動</a:t>
            </a:r>
            <a:endParaRPr kumimoji="1" lang="en-US" altLang="ja-JP" dirty="0"/>
          </a:p>
          <a:p>
            <a:r>
              <a:rPr lang="ja-JP" altLang="en-US" dirty="0"/>
              <a:t>自然環境保護活動</a:t>
            </a:r>
            <a:endParaRPr kumimoji="1" lang="en-US" altLang="ja-JP" dirty="0"/>
          </a:p>
          <a:p>
            <a:r>
              <a:rPr lang="ja-JP" altLang="en-US"/>
              <a:t>地域イベントの開催</a:t>
            </a:r>
            <a:endParaRPr lang="en-US" altLang="ja-JP" dirty="0"/>
          </a:p>
          <a:p>
            <a:r>
              <a:rPr kumimoji="1" lang="ja-JP" altLang="en-US"/>
              <a:t>地元経済の支援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167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1A9944-58F3-4DAD-67CA-C59E550DD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/>
              <a:t>ボランティア活動への興味・関心</a:t>
            </a:r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4D5E18A1-BF45-B745-933A-AB0F6B9DD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2802193"/>
          </a:xfrm>
        </p:spPr>
        <p:txBody>
          <a:bodyPr/>
          <a:lstStyle/>
          <a:p>
            <a:pPr>
              <a:tabLst>
                <a:tab pos="5734050" algn="r"/>
              </a:tabLst>
            </a:pPr>
            <a:r>
              <a:rPr lang="ja-JP" altLang="en-US" dirty="0"/>
              <a:t>定期的・継続的に参加したことがある</a:t>
            </a:r>
            <a:r>
              <a:rPr lang="en-US" altLang="ja-JP" dirty="0"/>
              <a:t>	9.2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単発的に参加したことがある</a:t>
            </a:r>
            <a:r>
              <a:rPr lang="en-US" altLang="ja-JP" dirty="0"/>
              <a:t>	21.5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具体的に行ったことはない</a:t>
            </a:r>
            <a:r>
              <a:rPr lang="en-US" altLang="ja-JP" dirty="0"/>
              <a:t>	45.4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興味・関心を持ったことはない</a:t>
            </a:r>
            <a:r>
              <a:rPr lang="en-US" altLang="ja-JP" dirty="0"/>
              <a:t>	22.2</a:t>
            </a:r>
            <a:r>
              <a:rPr lang="ja-JP" altLang="en-US" dirty="0"/>
              <a:t>％</a:t>
            </a:r>
            <a:endParaRPr lang="en-US" altLang="ja-JP" dirty="0"/>
          </a:p>
          <a:p>
            <a:pPr>
              <a:tabLst>
                <a:tab pos="5734050" algn="r"/>
              </a:tabLst>
            </a:pPr>
            <a:r>
              <a:rPr lang="ja-JP" altLang="en-US" dirty="0"/>
              <a:t>その他</a:t>
            </a:r>
            <a:r>
              <a:rPr lang="en-US" altLang="ja-JP" dirty="0"/>
              <a:t>	1.7</a:t>
            </a:r>
            <a:r>
              <a:rPr lang="ja-JP" altLang="en-US" dirty="0"/>
              <a:t>％</a:t>
            </a:r>
          </a:p>
        </p:txBody>
      </p:sp>
    </p:spTree>
    <p:extLst>
      <p:ext uri="{BB962C8B-B14F-4D97-AF65-F5344CB8AC3E}">
        <p14:creationId xmlns:p14="http://schemas.microsoft.com/office/powerpoint/2010/main" val="130280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CD2CC5-F500-ADDE-2781-814F97D53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A7A949-AD94-5273-4333-F770E7106E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</a:t>
            </a:r>
            <a:endParaRPr kumimoji="1" lang="ja-JP" altLang="en-US" sz="3600"/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C45C1DB5-9662-9282-09C2-0384ACFBFD14}"/>
              </a:ext>
            </a:extLst>
          </p:cNvPr>
          <p:cNvGraphicFramePr>
            <a:graphicFrameLocks noGrp="1"/>
          </p:cNvGraphicFramePr>
          <p:nvPr>
            <p:ph sz="quarter" idx="13"/>
          </p:nvPr>
        </p:nvGraphicFramePr>
        <p:xfrm>
          <a:off x="685800" y="2063750"/>
          <a:ext cx="8909952" cy="223615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484992">
                  <a:extLst>
                    <a:ext uri="{9D8B030D-6E8A-4147-A177-3AD203B41FA5}">
                      <a16:colId xmlns:a16="http://schemas.microsoft.com/office/drawing/2014/main" val="2906684138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968139809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3268051334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881919636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1004002803"/>
                    </a:ext>
                  </a:extLst>
                </a:gridCol>
                <a:gridCol w="1484992">
                  <a:extLst>
                    <a:ext uri="{9D8B030D-6E8A-4147-A177-3AD203B41FA5}">
                      <a16:colId xmlns:a16="http://schemas.microsoft.com/office/drawing/2014/main" val="777455924"/>
                    </a:ext>
                  </a:extLst>
                </a:gridCol>
              </a:tblGrid>
              <a:tr h="559038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2024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2023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2022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2020</a:t>
                      </a:r>
                      <a:r>
                        <a:rPr kumimoji="1" lang="ja-JP" altLang="en-US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1099434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事業系</a:t>
                      </a:r>
                      <a:r>
                        <a:rPr kumimoji="1" lang="en-US" altLang="ja-JP" dirty="0"/>
                        <a:t> 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279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275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309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7392352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家庭系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236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244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247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261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93165"/>
                  </a:ext>
                </a:extLst>
              </a:tr>
              <a:tr h="559038">
                <a:tc>
                  <a:txBody>
                    <a:bodyPr/>
                    <a:lstStyle/>
                    <a:p>
                      <a:r>
                        <a:rPr kumimoji="1" lang="ja-JP" altLang="en-US"/>
                        <a:t>合計</a:t>
                      </a:r>
                      <a:r>
                        <a:rPr kumimoji="1" lang="en-US" altLang="ja-JP" dirty="0"/>
                        <a:t>  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420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372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423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522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570</a:t>
                      </a:r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232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187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7C95A-4AE6-F50B-CDF8-F48FFD75A2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244AB2-B0A8-2DA6-49B5-64794192A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フードロスの発生量の主要国比較（人口１人当たり）</a:t>
            </a:r>
            <a:endParaRPr kumimoji="1" lang="ja-JP" altLang="en-US" sz="3600"/>
          </a:p>
        </p:txBody>
      </p:sp>
      <p:graphicFrame>
        <p:nvGraphicFramePr>
          <p:cNvPr id="5" name="コンテンツ プレースホルダー 4">
            <a:extLst>
              <a:ext uri="{FF2B5EF4-FFF2-40B4-BE49-F238E27FC236}">
                <a16:creationId xmlns:a16="http://schemas.microsoft.com/office/drawing/2014/main" id="{A1C4A2EC-0E46-4770-529A-353FCA4D4B6B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06894268"/>
              </p:ext>
            </p:extLst>
          </p:nvPr>
        </p:nvGraphicFramePr>
        <p:xfrm>
          <a:off x="957263" y="2063750"/>
          <a:ext cx="92583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7309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3983</TotalTime>
  <Words>507</Words>
  <Application>Microsoft Macintosh PowerPoint</Application>
  <PresentationFormat>ワイド画面</PresentationFormat>
  <Paragraphs>114</Paragraphs>
  <Slides>9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9</vt:i4>
      </vt:variant>
    </vt:vector>
  </HeadingPairs>
  <TitlesOfParts>
    <vt:vector size="17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  <vt:lpstr>企業ができる活動</vt:lpstr>
      <vt:lpstr>ボランティア活動への興味・関心</vt:lpstr>
      <vt:lpstr>フードロスの発生量</vt:lpstr>
      <vt:lpstr>フードロスの発生量の主要国比較（人口１人当たり）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47</cp:revision>
  <cp:lastPrinted>2025-03-08T03:58:01Z</cp:lastPrinted>
  <dcterms:created xsi:type="dcterms:W3CDTF">2024-08-23T09:19:56Z</dcterms:created>
  <dcterms:modified xsi:type="dcterms:W3CDTF">2025-05-27T08:35:14Z</dcterms:modified>
</cp:coreProperties>
</file>