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87" r:id="rId5"/>
    <p:sldId id="278" r:id="rId6"/>
    <p:sldId id="286" r:id="rId7"/>
    <p:sldId id="259" r:id="rId8"/>
    <p:sldId id="273" r:id="rId9"/>
    <p:sldId id="281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37" autoAdjust="0"/>
    <p:restoredTop sz="92894" autoAdjust="0"/>
  </p:normalViewPr>
  <p:slideViewPr>
    <p:cSldViewPr snapToGrid="0">
      <p:cViewPr varScale="1">
        <p:scale>
          <a:sx n="91" d="100"/>
          <a:sy n="91" d="100"/>
        </p:scale>
        <p:origin x="552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137" d="100"/>
          <a:sy n="137" d="100"/>
        </p:scale>
        <p:origin x="2144" y="-19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g\Documents\PowerPoint2024\powerpoint2024sample\&#31038;&#20250;&#36002;&#29486;&#12464;&#12521;&#12501;&#12392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C8-4ACA-9E1F-A670620BE700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C8-4ACA-9E1F-A670620BE70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C8-4ACA-9E1F-A670620BE700}"/>
              </c:ext>
            </c:extLst>
          </c:dPt>
          <c:dPt>
            <c:idx val="3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4C8-4ACA-9E1F-A670620BE700}"/>
              </c:ext>
            </c:extLst>
          </c:dPt>
          <c:dPt>
            <c:idx val="4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4C8-4ACA-9E1F-A670620BE7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グラフ!$A$23:$A$27</c:f>
              <c:strCache>
                <c:ptCount val="5"/>
                <c:pt idx="0">
                  <c:v>継続的に参加したことがある</c:v>
                </c:pt>
                <c:pt idx="1">
                  <c:v>単発的に参加したことがある</c:v>
                </c:pt>
                <c:pt idx="2">
                  <c:v>具体的に行ったことはない</c:v>
                </c:pt>
                <c:pt idx="3">
                  <c:v>興味・関心を持ったことはない</c:v>
                </c:pt>
                <c:pt idx="4">
                  <c:v>その他</c:v>
                </c:pt>
              </c:strCache>
            </c:strRef>
          </c:cat>
          <c:val>
            <c:numRef>
              <c:f>グラフ!$B$23:$B$27</c:f>
              <c:numCache>
                <c:formatCode>0.00%</c:formatCode>
                <c:ptCount val="5"/>
                <c:pt idx="0">
                  <c:v>9.1999999999999998E-2</c:v>
                </c:pt>
                <c:pt idx="1">
                  <c:v>0.215</c:v>
                </c:pt>
                <c:pt idx="2">
                  <c:v>0.45400000000000001</c:v>
                </c:pt>
                <c:pt idx="3">
                  <c:v>0.222</c:v>
                </c:pt>
                <c:pt idx="4">
                  <c:v>1.7000000000000001E-2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4C8-4ACA-9E1F-A670620BE70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385C9-DA56-FD44-AB84-C9133E23F991}" type="doc">
      <dgm:prSet loTypeId="urn:microsoft.com/office/officeart/2008/layout/VerticalCurved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5049CA-DAB0-F14E-8539-A6E4B4A73122}">
      <dgm:prSet phldrT="[テキスト]"/>
      <dgm:spPr/>
      <dgm:t>
        <a:bodyPr/>
        <a:lstStyle/>
        <a:p>
          <a:r>
            <a:rPr kumimoji="1" lang="ja-JP" altLang="en-US"/>
            <a:t>町おこしイベントへの参加</a:t>
          </a:r>
        </a:p>
      </dgm:t>
    </dgm:pt>
    <dgm:pt modelId="{72E36200-7E19-FF4F-9EDF-F93B2E8B5636}" type="par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C11FD58C-004F-314F-8665-25D46C347781}" type="sib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D2D6D7DB-EA83-D742-B95A-2B6927768C8F}">
      <dgm:prSet phldrT="[テキスト]"/>
      <dgm:spPr/>
      <dgm:t>
        <a:bodyPr/>
        <a:lstStyle/>
        <a:p>
          <a:r>
            <a:rPr kumimoji="1" lang="ja-JP" altLang="en-US"/>
            <a:t>地域ボランティアへの参加</a:t>
          </a:r>
        </a:p>
      </dgm:t>
    </dgm:pt>
    <dgm:pt modelId="{C54983C4-9EF9-D041-907D-ADAE519839EE}" type="par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5E99926C-5792-1B45-A418-97B26B828F36}" type="sib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FE3DD6C0-903D-874A-89CC-DCC24935CEF0}">
      <dgm:prSet phldrT="[テキスト]"/>
      <dgm:spPr/>
      <dgm:t>
        <a:bodyPr/>
        <a:lstStyle/>
        <a:p>
          <a:r>
            <a:rPr kumimoji="1" lang="ja-JP" altLang="en-US"/>
            <a:t>リサイクルへの協力</a:t>
          </a:r>
        </a:p>
      </dgm:t>
    </dgm:pt>
    <dgm:pt modelId="{FC6C8775-9B12-C748-84FC-172CFA4293D3}" type="par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FB5DB3E6-D1F9-4344-80C1-BA0B9A88B937}" type="sib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4B7E9B8F-39E6-B44E-B9A0-B471AA6A6FE5}">
      <dgm:prSet phldrT="[テキスト]"/>
      <dgm:spPr/>
      <dgm:t>
        <a:bodyPr/>
        <a:lstStyle/>
        <a:p>
          <a:r>
            <a:rPr kumimoji="1" lang="ja-JP" altLang="en-US"/>
            <a:t>空き缶回収活動</a:t>
          </a:r>
        </a:p>
      </dgm:t>
    </dgm:pt>
    <dgm:pt modelId="{6B42C0C2-228F-3541-AC3D-B4D1BD46ADDB}" type="par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56E0AE10-A98D-FD41-8226-D1DC4B88B1A4}" type="sib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D59A897B-B888-7D4A-B88F-D83414C23D47}" type="pres">
      <dgm:prSet presAssocID="{B98385C9-DA56-FD44-AB84-C9133E23F991}" presName="Name0" presStyleCnt="0">
        <dgm:presLayoutVars>
          <dgm:chMax val="7"/>
          <dgm:chPref val="7"/>
          <dgm:dir/>
        </dgm:presLayoutVars>
      </dgm:prSet>
      <dgm:spPr/>
    </dgm:pt>
    <dgm:pt modelId="{01DD3EBC-E0A7-7B4A-9177-E31461F7D034}" type="pres">
      <dgm:prSet presAssocID="{B98385C9-DA56-FD44-AB84-C9133E23F991}" presName="Name1" presStyleCnt="0"/>
      <dgm:spPr/>
    </dgm:pt>
    <dgm:pt modelId="{544FBDEA-4421-0D4C-A525-E57D8F595FCE}" type="pres">
      <dgm:prSet presAssocID="{B98385C9-DA56-FD44-AB84-C9133E23F991}" presName="cycle" presStyleCnt="0"/>
      <dgm:spPr/>
    </dgm:pt>
    <dgm:pt modelId="{40488B67-DC7C-264E-BF98-94399DC07CB8}" type="pres">
      <dgm:prSet presAssocID="{B98385C9-DA56-FD44-AB84-C9133E23F991}" presName="srcNode" presStyleLbl="node1" presStyleIdx="0" presStyleCnt="4"/>
      <dgm:spPr/>
    </dgm:pt>
    <dgm:pt modelId="{400BAEFB-8AB6-1D44-810F-1DE5523F26E1}" type="pres">
      <dgm:prSet presAssocID="{B98385C9-DA56-FD44-AB84-C9133E23F991}" presName="conn" presStyleLbl="parChTrans1D2" presStyleIdx="0" presStyleCnt="1"/>
      <dgm:spPr/>
    </dgm:pt>
    <dgm:pt modelId="{887D9085-7EA8-434F-9853-F525591AD490}" type="pres">
      <dgm:prSet presAssocID="{B98385C9-DA56-FD44-AB84-C9133E23F991}" presName="extraNode" presStyleLbl="node1" presStyleIdx="0" presStyleCnt="4"/>
      <dgm:spPr/>
    </dgm:pt>
    <dgm:pt modelId="{BF3B862C-FD4F-524E-97C3-2CE7A180E3D8}" type="pres">
      <dgm:prSet presAssocID="{B98385C9-DA56-FD44-AB84-C9133E23F991}" presName="dstNode" presStyleLbl="node1" presStyleIdx="0" presStyleCnt="4"/>
      <dgm:spPr/>
    </dgm:pt>
    <dgm:pt modelId="{BDFA0CB5-CE5E-4642-B71D-49CC3962430B}" type="pres">
      <dgm:prSet presAssocID="{925049CA-DAB0-F14E-8539-A6E4B4A73122}" presName="text_1" presStyleLbl="node1" presStyleIdx="0" presStyleCnt="4">
        <dgm:presLayoutVars>
          <dgm:bulletEnabled val="1"/>
        </dgm:presLayoutVars>
      </dgm:prSet>
      <dgm:spPr/>
    </dgm:pt>
    <dgm:pt modelId="{91F413CB-6DEF-D84D-8903-9E3A9C97292F}" type="pres">
      <dgm:prSet presAssocID="{925049CA-DAB0-F14E-8539-A6E4B4A73122}" presName="accent_1" presStyleCnt="0"/>
      <dgm:spPr/>
    </dgm:pt>
    <dgm:pt modelId="{908B2CCB-FE14-0C44-AA02-371DF9B27739}" type="pres">
      <dgm:prSet presAssocID="{925049CA-DAB0-F14E-8539-A6E4B4A73122}" presName="accentRepeatNode" presStyleLbl="solidFgAcc1" presStyleIdx="0" presStyleCnt="4"/>
      <dgm:spPr/>
    </dgm:pt>
    <dgm:pt modelId="{4B2C60D0-511C-1143-B4C3-DE2D14559937}" type="pres">
      <dgm:prSet presAssocID="{D2D6D7DB-EA83-D742-B95A-2B6927768C8F}" presName="text_2" presStyleLbl="node1" presStyleIdx="1" presStyleCnt="4" custScaleX="98280">
        <dgm:presLayoutVars>
          <dgm:bulletEnabled val="1"/>
        </dgm:presLayoutVars>
      </dgm:prSet>
      <dgm:spPr/>
    </dgm:pt>
    <dgm:pt modelId="{CA50DCB1-D652-3340-B745-1B1445DE2716}" type="pres">
      <dgm:prSet presAssocID="{D2D6D7DB-EA83-D742-B95A-2B6927768C8F}" presName="accent_2" presStyleCnt="0"/>
      <dgm:spPr/>
    </dgm:pt>
    <dgm:pt modelId="{9287AD20-2F2C-F141-9EF5-4642C050CCEA}" type="pres">
      <dgm:prSet presAssocID="{D2D6D7DB-EA83-D742-B95A-2B6927768C8F}" presName="accentRepeatNode" presStyleLbl="solidFgAcc1" presStyleIdx="1" presStyleCnt="4"/>
      <dgm:spPr/>
    </dgm:pt>
    <dgm:pt modelId="{A65DF1D9-4137-4343-BF35-A962C4F556D5}" type="pres">
      <dgm:prSet presAssocID="{FE3DD6C0-903D-874A-89CC-DCC24935CEF0}" presName="text_3" presStyleLbl="node1" presStyleIdx="2" presStyleCnt="4">
        <dgm:presLayoutVars>
          <dgm:bulletEnabled val="1"/>
        </dgm:presLayoutVars>
      </dgm:prSet>
      <dgm:spPr/>
    </dgm:pt>
    <dgm:pt modelId="{55907B48-FBDF-4647-AB19-72E4A95DA2D6}" type="pres">
      <dgm:prSet presAssocID="{FE3DD6C0-903D-874A-89CC-DCC24935CEF0}" presName="accent_3" presStyleCnt="0"/>
      <dgm:spPr/>
    </dgm:pt>
    <dgm:pt modelId="{FF1D83F8-35DB-D546-93A2-8426D4B3C03A}" type="pres">
      <dgm:prSet presAssocID="{FE3DD6C0-903D-874A-89CC-DCC24935CEF0}" presName="accentRepeatNode" presStyleLbl="solidFgAcc1" presStyleIdx="2" presStyleCnt="4"/>
      <dgm:spPr/>
    </dgm:pt>
    <dgm:pt modelId="{2616581B-AC8D-704F-A0EE-5396FC127FF6}" type="pres">
      <dgm:prSet presAssocID="{4B7E9B8F-39E6-B44E-B9A0-B471AA6A6FE5}" presName="text_4" presStyleLbl="node1" presStyleIdx="3" presStyleCnt="4">
        <dgm:presLayoutVars>
          <dgm:bulletEnabled val="1"/>
        </dgm:presLayoutVars>
      </dgm:prSet>
      <dgm:spPr/>
    </dgm:pt>
    <dgm:pt modelId="{09D1EF99-1323-014F-8E5C-F2AA5C69CF6C}" type="pres">
      <dgm:prSet presAssocID="{4B7E9B8F-39E6-B44E-B9A0-B471AA6A6FE5}" presName="accent_4" presStyleCnt="0"/>
      <dgm:spPr/>
    </dgm:pt>
    <dgm:pt modelId="{E4EC6B36-87F8-1C41-B4B7-BD149CA5D752}" type="pres">
      <dgm:prSet presAssocID="{4B7E9B8F-39E6-B44E-B9A0-B471AA6A6FE5}" presName="accentRepeatNode" presStyleLbl="solidFgAcc1" presStyleIdx="3" presStyleCnt="4"/>
      <dgm:spPr/>
    </dgm:pt>
  </dgm:ptLst>
  <dgm:cxnLst>
    <dgm:cxn modelId="{CA760559-35A3-A248-BAD3-3C50434B7AB4}" srcId="{B98385C9-DA56-FD44-AB84-C9133E23F991}" destId="{4B7E9B8F-39E6-B44E-B9A0-B471AA6A6FE5}" srcOrd="3" destOrd="0" parTransId="{6B42C0C2-228F-3541-AC3D-B4D1BD46ADDB}" sibTransId="{56E0AE10-A98D-FD41-8226-D1DC4B88B1A4}"/>
    <dgm:cxn modelId="{6C209373-4106-6345-9225-19C0814FA52D}" type="presOf" srcId="{925049CA-DAB0-F14E-8539-A6E4B4A73122}" destId="{BDFA0CB5-CE5E-4642-B71D-49CC3962430B}" srcOrd="0" destOrd="0" presId="urn:microsoft.com/office/officeart/2008/layout/VerticalCurvedList"/>
    <dgm:cxn modelId="{596C0876-632C-E941-8D2E-4D4D66FE8FB4}" srcId="{B98385C9-DA56-FD44-AB84-C9133E23F991}" destId="{D2D6D7DB-EA83-D742-B95A-2B6927768C8F}" srcOrd="1" destOrd="0" parTransId="{C54983C4-9EF9-D041-907D-ADAE519839EE}" sibTransId="{5E99926C-5792-1B45-A418-97B26B828F36}"/>
    <dgm:cxn modelId="{043B8578-78B0-8E4C-B612-FB762F86DA28}" srcId="{B98385C9-DA56-FD44-AB84-C9133E23F991}" destId="{925049CA-DAB0-F14E-8539-A6E4B4A73122}" srcOrd="0" destOrd="0" parTransId="{72E36200-7E19-FF4F-9EDF-F93B2E8B5636}" sibTransId="{C11FD58C-004F-314F-8665-25D46C347781}"/>
    <dgm:cxn modelId="{69092E7A-067D-5A4B-982F-3B45C3A6BB86}" type="presOf" srcId="{D2D6D7DB-EA83-D742-B95A-2B6927768C8F}" destId="{4B2C60D0-511C-1143-B4C3-DE2D14559937}" srcOrd="0" destOrd="0" presId="urn:microsoft.com/office/officeart/2008/layout/VerticalCurvedList"/>
    <dgm:cxn modelId="{0748E8B4-E856-DA44-AF76-55292D0A90C8}" type="presOf" srcId="{C11FD58C-004F-314F-8665-25D46C347781}" destId="{400BAEFB-8AB6-1D44-810F-1DE5523F26E1}" srcOrd="0" destOrd="0" presId="urn:microsoft.com/office/officeart/2008/layout/VerticalCurvedList"/>
    <dgm:cxn modelId="{7DD130DF-2797-F84B-B64F-EDB8B916288D}" type="presOf" srcId="{4B7E9B8F-39E6-B44E-B9A0-B471AA6A6FE5}" destId="{2616581B-AC8D-704F-A0EE-5396FC127FF6}" srcOrd="0" destOrd="0" presId="urn:microsoft.com/office/officeart/2008/layout/VerticalCurvedList"/>
    <dgm:cxn modelId="{0F843CE0-0855-DB4F-BE63-E9A5E8C43155}" srcId="{B98385C9-DA56-FD44-AB84-C9133E23F991}" destId="{FE3DD6C0-903D-874A-89CC-DCC24935CEF0}" srcOrd="2" destOrd="0" parTransId="{FC6C8775-9B12-C748-84FC-172CFA4293D3}" sibTransId="{FB5DB3E6-D1F9-4344-80C1-BA0B9A88B937}"/>
    <dgm:cxn modelId="{DA0D2FF9-8959-BA44-9BC7-298AFE90B8D9}" type="presOf" srcId="{FE3DD6C0-903D-874A-89CC-DCC24935CEF0}" destId="{A65DF1D9-4137-4343-BF35-A962C4F556D5}" srcOrd="0" destOrd="0" presId="urn:microsoft.com/office/officeart/2008/layout/VerticalCurvedList"/>
    <dgm:cxn modelId="{40276AFC-BABF-8246-A88C-E84498BE6343}" type="presOf" srcId="{B98385C9-DA56-FD44-AB84-C9133E23F991}" destId="{D59A897B-B888-7D4A-B88F-D83414C23D47}" srcOrd="0" destOrd="0" presId="urn:microsoft.com/office/officeart/2008/layout/VerticalCurvedList"/>
    <dgm:cxn modelId="{B30B2E09-E0AB-9840-A43D-1E9126B6C97B}" type="presParOf" srcId="{D59A897B-B888-7D4A-B88F-D83414C23D47}" destId="{01DD3EBC-E0A7-7B4A-9177-E31461F7D034}" srcOrd="0" destOrd="0" presId="urn:microsoft.com/office/officeart/2008/layout/VerticalCurvedList"/>
    <dgm:cxn modelId="{1D1B97A9-75F5-2A41-B301-ED6B6BAB5EF6}" type="presParOf" srcId="{01DD3EBC-E0A7-7B4A-9177-E31461F7D034}" destId="{544FBDEA-4421-0D4C-A525-E57D8F595FCE}" srcOrd="0" destOrd="0" presId="urn:microsoft.com/office/officeart/2008/layout/VerticalCurvedList"/>
    <dgm:cxn modelId="{319C54C7-1E26-244B-806D-008E8E360C23}" type="presParOf" srcId="{544FBDEA-4421-0D4C-A525-E57D8F595FCE}" destId="{40488B67-DC7C-264E-BF98-94399DC07CB8}" srcOrd="0" destOrd="0" presId="urn:microsoft.com/office/officeart/2008/layout/VerticalCurvedList"/>
    <dgm:cxn modelId="{7EA7FFB9-EED9-774D-AED5-2752163F98F3}" type="presParOf" srcId="{544FBDEA-4421-0D4C-A525-E57D8F595FCE}" destId="{400BAEFB-8AB6-1D44-810F-1DE5523F26E1}" srcOrd="1" destOrd="0" presId="urn:microsoft.com/office/officeart/2008/layout/VerticalCurvedList"/>
    <dgm:cxn modelId="{F14DE78A-4AD1-E34C-AAB1-92B0E18187C9}" type="presParOf" srcId="{544FBDEA-4421-0D4C-A525-E57D8F595FCE}" destId="{887D9085-7EA8-434F-9853-F525591AD490}" srcOrd="2" destOrd="0" presId="urn:microsoft.com/office/officeart/2008/layout/VerticalCurvedList"/>
    <dgm:cxn modelId="{74419077-65C9-0843-959C-8FC820C043DE}" type="presParOf" srcId="{544FBDEA-4421-0D4C-A525-E57D8F595FCE}" destId="{BF3B862C-FD4F-524E-97C3-2CE7A180E3D8}" srcOrd="3" destOrd="0" presId="urn:microsoft.com/office/officeart/2008/layout/VerticalCurvedList"/>
    <dgm:cxn modelId="{AC40D50D-5603-E846-81F0-5E00A9C1E39B}" type="presParOf" srcId="{01DD3EBC-E0A7-7B4A-9177-E31461F7D034}" destId="{BDFA0CB5-CE5E-4642-B71D-49CC3962430B}" srcOrd="1" destOrd="0" presId="urn:microsoft.com/office/officeart/2008/layout/VerticalCurvedList"/>
    <dgm:cxn modelId="{6A932A4A-F4E5-584B-B5D7-5E585D0ACE4A}" type="presParOf" srcId="{01DD3EBC-E0A7-7B4A-9177-E31461F7D034}" destId="{91F413CB-6DEF-D84D-8903-9E3A9C97292F}" srcOrd="2" destOrd="0" presId="urn:microsoft.com/office/officeart/2008/layout/VerticalCurvedList"/>
    <dgm:cxn modelId="{7C1E28BD-CDB8-B34E-A9FB-30C7BF471EA7}" type="presParOf" srcId="{91F413CB-6DEF-D84D-8903-9E3A9C97292F}" destId="{908B2CCB-FE14-0C44-AA02-371DF9B27739}" srcOrd="0" destOrd="0" presId="urn:microsoft.com/office/officeart/2008/layout/VerticalCurvedList"/>
    <dgm:cxn modelId="{367EE97E-3215-D643-82C8-AEE3C9383D36}" type="presParOf" srcId="{01DD3EBC-E0A7-7B4A-9177-E31461F7D034}" destId="{4B2C60D0-511C-1143-B4C3-DE2D14559937}" srcOrd="3" destOrd="0" presId="urn:microsoft.com/office/officeart/2008/layout/VerticalCurvedList"/>
    <dgm:cxn modelId="{D408CC67-FD4B-9B4D-B497-D2CB2D5BF347}" type="presParOf" srcId="{01DD3EBC-E0A7-7B4A-9177-E31461F7D034}" destId="{CA50DCB1-D652-3340-B745-1B1445DE2716}" srcOrd="4" destOrd="0" presId="urn:microsoft.com/office/officeart/2008/layout/VerticalCurvedList"/>
    <dgm:cxn modelId="{01DC29FA-56B3-3D44-AB9C-A87EE5574EA6}" type="presParOf" srcId="{CA50DCB1-D652-3340-B745-1B1445DE2716}" destId="{9287AD20-2F2C-F141-9EF5-4642C050CCEA}" srcOrd="0" destOrd="0" presId="urn:microsoft.com/office/officeart/2008/layout/VerticalCurvedList"/>
    <dgm:cxn modelId="{117A6D42-5D88-EB46-82FC-E6E9E4656AD5}" type="presParOf" srcId="{01DD3EBC-E0A7-7B4A-9177-E31461F7D034}" destId="{A65DF1D9-4137-4343-BF35-A962C4F556D5}" srcOrd="5" destOrd="0" presId="urn:microsoft.com/office/officeart/2008/layout/VerticalCurvedList"/>
    <dgm:cxn modelId="{28360A74-BDA1-C646-AAE7-945075C37ADF}" type="presParOf" srcId="{01DD3EBC-E0A7-7B4A-9177-E31461F7D034}" destId="{55907B48-FBDF-4647-AB19-72E4A95DA2D6}" srcOrd="6" destOrd="0" presId="urn:microsoft.com/office/officeart/2008/layout/VerticalCurvedList"/>
    <dgm:cxn modelId="{CD155309-D993-1741-9316-10ED42AB5E2D}" type="presParOf" srcId="{55907B48-FBDF-4647-AB19-72E4A95DA2D6}" destId="{FF1D83F8-35DB-D546-93A2-8426D4B3C03A}" srcOrd="0" destOrd="0" presId="urn:microsoft.com/office/officeart/2008/layout/VerticalCurvedList"/>
    <dgm:cxn modelId="{78D31365-5B44-7E4A-9DD3-DBEC7692F86C}" type="presParOf" srcId="{01DD3EBC-E0A7-7B4A-9177-E31461F7D034}" destId="{2616581B-AC8D-704F-A0EE-5396FC127FF6}" srcOrd="7" destOrd="0" presId="urn:microsoft.com/office/officeart/2008/layout/VerticalCurvedList"/>
    <dgm:cxn modelId="{263E0439-7186-D64E-8BDE-F6B25BAA31C9}" type="presParOf" srcId="{01DD3EBC-E0A7-7B4A-9177-E31461F7D034}" destId="{09D1EF99-1323-014F-8E5C-F2AA5C69CF6C}" srcOrd="8" destOrd="0" presId="urn:microsoft.com/office/officeart/2008/layout/VerticalCurvedList"/>
    <dgm:cxn modelId="{1923155A-6E81-F247-B4E1-251088BFA09F}" type="presParOf" srcId="{09D1EF99-1323-014F-8E5C-F2AA5C69CF6C}" destId="{E4EC6B36-87F8-1C41-B4B7-BD149CA5D7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BAEFB-8AB6-1D44-810F-1DE5523F26E1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A0CB5-CE5E-4642-B71D-49CC3962430B}">
      <dsp:nvSpPr>
        <dsp:cNvPr id="0" name=""/>
        <dsp:cNvSpPr/>
      </dsp:nvSpPr>
      <dsp:spPr>
        <a:xfrm>
          <a:off x="376599" y="254590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5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町おこしイベントへの参加</a:t>
          </a:r>
        </a:p>
      </dsp:txBody>
      <dsp:txXfrm>
        <a:off x="376599" y="254590"/>
        <a:ext cx="6125361" cy="509445"/>
      </dsp:txXfrm>
    </dsp:sp>
    <dsp:sp modelId="{908B2CCB-FE14-0C44-AA02-371DF9B27739}">
      <dsp:nvSpPr>
        <dsp:cNvPr id="0" name=""/>
        <dsp:cNvSpPr/>
      </dsp:nvSpPr>
      <dsp:spPr>
        <a:xfrm>
          <a:off x="58196" y="1909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60D0-511C-1143-B4C3-DE2D14559937}">
      <dsp:nvSpPr>
        <dsp:cNvPr id="0" name=""/>
        <dsp:cNvSpPr/>
      </dsp:nvSpPr>
      <dsp:spPr>
        <a:xfrm>
          <a:off x="718842" y="1018890"/>
          <a:ext cx="5732952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720542"/>
                <a:satOff val="2697"/>
                <a:lumOff val="1046"/>
                <a:alphaOff val="0"/>
                <a:shade val="88000"/>
                <a:lumMod val="88000"/>
              </a:schemeClr>
              <a:schemeClr val="accent5">
                <a:hueOff val="720542"/>
                <a:satOff val="2697"/>
                <a:lumOff val="1046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地域ボランティアへの参加</a:t>
          </a:r>
        </a:p>
      </dsp:txBody>
      <dsp:txXfrm>
        <a:off x="718842" y="1018890"/>
        <a:ext cx="5732952" cy="509445"/>
      </dsp:txXfrm>
    </dsp:sp>
    <dsp:sp modelId="{9287AD20-2F2C-F141-9EF5-4642C050CCEA}">
      <dsp:nvSpPr>
        <dsp:cNvPr id="0" name=""/>
        <dsp:cNvSpPr/>
      </dsp:nvSpPr>
      <dsp:spPr>
        <a:xfrm>
          <a:off x="350272" y="9552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542"/>
              <a:satOff val="2697"/>
              <a:lumOff val="10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DF1D9-4137-4343-BF35-A962C4F556D5}">
      <dsp:nvSpPr>
        <dsp:cNvPr id="0" name=""/>
        <dsp:cNvSpPr/>
      </dsp:nvSpPr>
      <dsp:spPr>
        <a:xfrm>
          <a:off x="668675" y="1783189"/>
          <a:ext cx="5833285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1441083"/>
                <a:satOff val="5395"/>
                <a:lumOff val="2091"/>
                <a:alphaOff val="0"/>
                <a:shade val="88000"/>
                <a:lumMod val="88000"/>
              </a:schemeClr>
              <a:schemeClr val="accent5">
                <a:hueOff val="1441083"/>
                <a:satOff val="5395"/>
                <a:lumOff val="2091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リサイクルへの協力</a:t>
          </a:r>
        </a:p>
      </dsp:txBody>
      <dsp:txXfrm>
        <a:off x="668675" y="1783189"/>
        <a:ext cx="5833285" cy="509445"/>
      </dsp:txXfrm>
    </dsp:sp>
    <dsp:sp modelId="{FF1D83F8-35DB-D546-93A2-8426D4B3C03A}">
      <dsp:nvSpPr>
        <dsp:cNvPr id="0" name=""/>
        <dsp:cNvSpPr/>
      </dsp:nvSpPr>
      <dsp:spPr>
        <a:xfrm>
          <a:off x="350272" y="17195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441083"/>
              <a:satOff val="5395"/>
              <a:lumOff val="20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581B-AC8D-704F-A0EE-5396FC127FF6}">
      <dsp:nvSpPr>
        <dsp:cNvPr id="0" name=""/>
        <dsp:cNvSpPr/>
      </dsp:nvSpPr>
      <dsp:spPr>
        <a:xfrm>
          <a:off x="376599" y="2547489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2161625"/>
                <a:satOff val="8092"/>
                <a:lumOff val="3137"/>
                <a:alphaOff val="0"/>
                <a:shade val="88000"/>
                <a:lumMod val="88000"/>
              </a:schemeClr>
              <a:schemeClr val="accent5">
                <a:hueOff val="2161625"/>
                <a:satOff val="8092"/>
                <a:lumOff val="313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空き缶回収活動</a:t>
          </a:r>
        </a:p>
      </dsp:txBody>
      <dsp:txXfrm>
        <a:off x="376599" y="2547489"/>
        <a:ext cx="6125361" cy="509445"/>
      </dsp:txXfrm>
    </dsp:sp>
    <dsp:sp modelId="{E4EC6B36-87F8-1C41-B4B7-BD149CA5D752}">
      <dsp:nvSpPr>
        <dsp:cNvPr id="0" name=""/>
        <dsp:cNvSpPr/>
      </dsp:nvSpPr>
      <dsp:spPr>
        <a:xfrm>
          <a:off x="58196" y="24838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61625"/>
              <a:satOff val="809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地域貢献</a:t>
            </a:r>
            <a:r>
              <a:rPr kumimoji="1" lang="ja-JP" altLang="en-US" sz="1200" b="0"/>
              <a:t>とは？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地域貢献活動の事例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lang="ja-JP" altLang="en-US"/>
              <a:t>エコスタイルの実践</a:t>
            </a:r>
            <a:endParaRPr lang="en-US" altLang="ja-JP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個人ができる活動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企業ができる活動　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ボランティア活動への興味・関心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</a:t>
            </a:r>
            <a:endParaRPr kumimoji="1" lang="en-US" altLang="ja-JP" sz="12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200" b="0"/>
              <a:t>フードロスの発生量の主要国比較</a:t>
            </a:r>
            <a:endParaRPr kumimoji="1" lang="en-US" altLang="ja-JP" sz="1200" b="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マッチングギフトとは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企業による寄付の一種で、社員が寄付した金額に対して、企業側が一定の比率で上乗せを行い、その総額を特定の団体や活動に寄付する制度です。</a:t>
            </a:r>
            <a:endParaRPr kumimoji="1" lang="en-US" altLang="ja-JP" dirty="0"/>
          </a:p>
          <a:p>
            <a:r>
              <a:rPr kumimoji="1" lang="ja-JP" altLang="en-US"/>
              <a:t>欧米の企業でよく行われる寄付のスタイルです。</a:t>
            </a:r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807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企業が社会貢献に取り組むことは、社会だけでなく、企業にも以下のようなメリットがある</a:t>
            </a:r>
            <a:endParaRPr lang="en-US" altLang="ja-JP" dirty="0"/>
          </a:p>
          <a:p>
            <a:r>
              <a:rPr kumimoji="1" lang="ja-JP" altLang="en-US"/>
              <a:t>・地域の人との交流</a:t>
            </a:r>
            <a:endParaRPr kumimoji="1" lang="en-US" altLang="ja-JP" dirty="0"/>
          </a:p>
          <a:p>
            <a:r>
              <a:rPr lang="ja-JP" altLang="en-US"/>
              <a:t>・企業の事業内容を知ってもらう</a:t>
            </a:r>
            <a:endParaRPr lang="en-US" altLang="ja-JP" dirty="0"/>
          </a:p>
          <a:p>
            <a:r>
              <a:rPr kumimoji="1" lang="ja-JP" altLang="en-US"/>
              <a:t>・投資家からの高評価</a:t>
            </a:r>
            <a:endParaRPr kumimoji="1" lang="en-US" altLang="ja-JP" dirty="0"/>
          </a:p>
          <a:p>
            <a:r>
              <a:rPr kumimoji="1" lang="ja-JP" altLang="en-US"/>
              <a:t>・社員のモチベーションにつながる</a:t>
            </a:r>
            <a:endParaRPr kumimoji="1" lang="en-US" altLang="ja-JP" dirty="0"/>
          </a:p>
          <a:p>
            <a:r>
              <a:rPr lang="ja-JP" altLang="en-US"/>
              <a:t>・社員どうしのコミュニケーション</a:t>
            </a:r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43047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22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45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  <p:sldLayoutId id="2147484823" r:id="rId1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002060"/>
                </a:solidFill>
              </a:rPr>
              <a:t>地域貢献</a:t>
            </a:r>
            <a:r>
              <a:rPr kumimoji="1" lang="ja-JP" altLang="en-US" dirty="0">
                <a:solidFill>
                  <a:srgbClr val="002060"/>
                </a:solidFill>
              </a:rPr>
              <a:t>の</a:t>
            </a:r>
            <a:br>
              <a:rPr kumimoji="1" lang="en-US" altLang="ja-JP" dirty="0">
                <a:solidFill>
                  <a:srgbClr val="002060"/>
                </a:solidFill>
              </a:rPr>
            </a:br>
            <a:r>
              <a:rPr kumimoji="1" lang="ja-JP" altLang="en-US" dirty="0">
                <a:solidFill>
                  <a:srgbClr val="002060"/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solidFill>
                  <a:srgbClr val="0070C0"/>
                </a:solidFill>
              </a:rPr>
              <a:t>できることから始めよう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split orient="vert"/>
      </p:transition>
    </mc:Choice>
    <mc:Fallback xmlns="">
      <p:transition spd="slow" advClick="0" advTm="0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03083-6E41-C2A9-0824-4AC84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40B98-EE80-E981-289E-DAF76087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個人ができる活動</a:t>
            </a:r>
            <a:endParaRPr kumimoji="1" lang="ja-JP" altLang="en-US" sz="3600"/>
          </a:p>
        </p:txBody>
      </p:sp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2A7E1289-15B1-BE09-A5B7-AE49ABC0CCF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89871389"/>
              </p:ext>
            </p:extLst>
          </p:nvPr>
        </p:nvGraphicFramePr>
        <p:xfrm>
          <a:off x="1698625" y="2023503"/>
          <a:ext cx="654526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43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C926-11DD-A8C1-9AF0-750AD5640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企業ができる活動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263B85-B864-4D87-02C6-670FFA646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2127504"/>
            <a:ext cx="4800600" cy="3345041"/>
          </a:xfrm>
        </p:spPr>
        <p:txBody>
          <a:bodyPr>
            <a:normAutofit/>
          </a:bodyPr>
          <a:lstStyle/>
          <a:p>
            <a:r>
              <a:rPr lang="ja-JP" altLang="en-US" dirty="0"/>
              <a:t>施設の開放</a:t>
            </a:r>
            <a:endParaRPr lang="en-US" altLang="ja-JP" dirty="0"/>
          </a:p>
          <a:p>
            <a:r>
              <a:rPr lang="ja-JP" altLang="en-US" dirty="0"/>
              <a:t>地域住民や施設の支援</a:t>
            </a:r>
            <a:endParaRPr lang="en-US" altLang="ja-JP" dirty="0"/>
          </a:p>
          <a:p>
            <a:r>
              <a:rPr kumimoji="1" lang="ja-JP" altLang="en-US" dirty="0"/>
              <a:t>ボランティア活動</a:t>
            </a:r>
            <a:endParaRPr kumimoji="1" lang="en-US" altLang="ja-JP" dirty="0"/>
          </a:p>
          <a:p>
            <a:r>
              <a:rPr lang="ja-JP" altLang="en-US" dirty="0"/>
              <a:t>自然環境保護活動</a:t>
            </a:r>
            <a:endParaRPr kumimoji="1" lang="en-US" altLang="ja-JP" dirty="0"/>
          </a:p>
          <a:p>
            <a:r>
              <a:rPr lang="ja-JP" altLang="en-US"/>
              <a:t>地域イベントの開催</a:t>
            </a:r>
            <a:endParaRPr lang="en-US" altLang="ja-JP" dirty="0"/>
          </a:p>
          <a:p>
            <a:r>
              <a:rPr kumimoji="1" lang="ja-JP" altLang="en-US"/>
              <a:t>地元経済の支援</a:t>
            </a:r>
            <a:endParaRPr kumimoji="1" lang="ja-JP" altLang="en-US" dirty="0"/>
          </a:p>
        </p:txBody>
      </p:sp>
      <p:pic>
        <p:nvPicPr>
          <p:cNvPr id="4" name="図 3" descr="囲い地にいる羊たち&#10;&#10;AI 生成コンテンツは誤りを含む可能性があります。">
            <a:extLst>
              <a:ext uri="{FF2B5EF4-FFF2-40B4-BE49-F238E27FC236}">
                <a16:creationId xmlns:a16="http://schemas.microsoft.com/office/drawing/2014/main" id="{2FEFE52D-9FD0-99D3-3209-963D5515E1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65" y="2500442"/>
            <a:ext cx="3111500" cy="233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167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1A9944-58F3-4DAD-67CA-C59E550DD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ボランティア活動への興味・関心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5E18A1-BF45-B745-933A-AB0F6B9DD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2802193"/>
          </a:xfrm>
        </p:spPr>
        <p:txBody>
          <a:bodyPr/>
          <a:lstStyle/>
          <a:p>
            <a:pPr>
              <a:tabLst>
                <a:tab pos="5734050" algn="r"/>
              </a:tabLst>
            </a:pPr>
            <a:r>
              <a:rPr lang="ja-JP" altLang="en-US" dirty="0"/>
              <a:t>定期的・継続的に参加したことがある</a:t>
            </a:r>
            <a:r>
              <a:rPr lang="en-US" altLang="ja-JP" dirty="0"/>
              <a:t>	9.2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単発的に参加したことがある</a:t>
            </a:r>
            <a:r>
              <a:rPr lang="en-US" altLang="ja-JP" dirty="0"/>
              <a:t>	21.5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具体的に行ったことはない</a:t>
            </a:r>
            <a:r>
              <a:rPr lang="en-US" altLang="ja-JP" dirty="0"/>
              <a:t>	45.4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興味・関心を持ったことはない</a:t>
            </a:r>
            <a:r>
              <a:rPr lang="en-US" altLang="ja-JP" dirty="0"/>
              <a:t>	22.2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その他</a:t>
            </a:r>
            <a:r>
              <a:rPr lang="en-US" altLang="ja-JP" dirty="0"/>
              <a:t>	1.7</a:t>
            </a:r>
            <a:r>
              <a:rPr lang="ja-JP" altLang="en-US" dirty="0"/>
              <a:t>％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D50A4CA6-DEAD-FF9A-C839-8CBC63D93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747697"/>
              </p:ext>
            </p:extLst>
          </p:nvPr>
        </p:nvGraphicFramePr>
        <p:xfrm>
          <a:off x="7472363" y="1740310"/>
          <a:ext cx="3343275" cy="311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28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split orient="vert"/>
      </p:transition>
    </mc:Choice>
    <mc:Fallback xmlns="">
      <p:transition spd="slow" advTm="0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59381303"/>
              </p:ext>
            </p:extLst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2021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2.1|2.1|2.1|1.9|2.1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3|2.9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4096</TotalTime>
  <Words>505</Words>
  <Application>Microsoft Macintosh PowerPoint</Application>
  <PresentationFormat>ワイド画面</PresentationFormat>
  <Paragraphs>96</Paragraphs>
  <Slides>8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  <vt:lpstr>個人ができる活動</vt:lpstr>
      <vt:lpstr>企業ができる活動</vt:lpstr>
      <vt:lpstr>ボランティア活動への興味・関心</vt:lpstr>
      <vt:lpstr>フードロスの発生量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50</cp:revision>
  <cp:lastPrinted>2025-03-08T03:58:01Z</cp:lastPrinted>
  <dcterms:created xsi:type="dcterms:W3CDTF">2024-08-23T09:19:56Z</dcterms:created>
  <dcterms:modified xsi:type="dcterms:W3CDTF">2025-05-27T09:08:33Z</dcterms:modified>
</cp:coreProperties>
</file>