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94" r:id="rId1"/>
    <p:sldMasterId id="214748480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87" r:id="rId5"/>
    <p:sldId id="278" r:id="rId6"/>
    <p:sldId id="286" r:id="rId7"/>
    <p:sldId id="259" r:id="rId8"/>
    <p:sldId id="273" r:id="rId9"/>
    <p:sldId id="281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27" autoAdjust="0"/>
    <p:restoredTop sz="92894" autoAdjust="0"/>
  </p:normalViewPr>
  <p:slideViewPr>
    <p:cSldViewPr snapToGrid="0">
      <p:cViewPr varScale="1">
        <p:scale>
          <a:sx n="90" d="100"/>
          <a:sy n="90" d="100"/>
        </p:scale>
        <p:origin x="240" y="2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137" d="100"/>
          <a:sy n="137" d="100"/>
        </p:scale>
        <p:origin x="2144" y="-19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g\Documents\PowerPoint2024\powerpoint2024sample\&#31038;&#20250;&#36002;&#29486;&#12464;&#12521;&#12501;&#12392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C8-4ACA-9E1F-A670620BE700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C8-4ACA-9E1F-A670620BE70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C8-4ACA-9E1F-A670620BE700}"/>
              </c:ext>
            </c:extLst>
          </c:dPt>
          <c:dPt>
            <c:idx val="3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4C8-4ACA-9E1F-A670620BE700}"/>
              </c:ext>
            </c:extLst>
          </c:dPt>
          <c:dPt>
            <c:idx val="4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4C8-4ACA-9E1F-A670620BE7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グラフ!$A$23:$A$27</c:f>
              <c:strCache>
                <c:ptCount val="5"/>
                <c:pt idx="0">
                  <c:v>継続的に参加したことがある</c:v>
                </c:pt>
                <c:pt idx="1">
                  <c:v>単発的に参加したことがある</c:v>
                </c:pt>
                <c:pt idx="2">
                  <c:v>具体的に行ったことはない</c:v>
                </c:pt>
                <c:pt idx="3">
                  <c:v>興味・関心を持ったことはない</c:v>
                </c:pt>
                <c:pt idx="4">
                  <c:v>その他</c:v>
                </c:pt>
              </c:strCache>
            </c:strRef>
          </c:cat>
          <c:val>
            <c:numRef>
              <c:f>グラフ!$B$23:$B$27</c:f>
              <c:numCache>
                <c:formatCode>0.00%</c:formatCode>
                <c:ptCount val="5"/>
                <c:pt idx="0">
                  <c:v>9.1999999999999998E-2</c:v>
                </c:pt>
                <c:pt idx="1">
                  <c:v>0.215</c:v>
                </c:pt>
                <c:pt idx="2">
                  <c:v>0.45400000000000001</c:v>
                </c:pt>
                <c:pt idx="3">
                  <c:v>0.222</c:v>
                </c:pt>
                <c:pt idx="4">
                  <c:v>1.7000000000000001E-2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4C8-4ACA-9E1F-A670620BE7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地域貢献</a:t>
            </a:r>
            <a:r>
              <a:rPr kumimoji="1" lang="ja-JP" altLang="en-US" sz="1200" b="0"/>
              <a:t>とは？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地域貢献活動の事例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エコスタイルの実践</a:t>
            </a:r>
            <a:endParaRPr lang="en-US" altLang="ja-JP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個人ができる活動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企業ができる活動　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ボランティア活動への興味・関心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フードロスの発生量の主要国比較</a:t>
            </a:r>
            <a:endParaRPr kumimoji="1" lang="en-US" altLang="ja-JP" sz="1200" b="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マッチングギフトとは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企業による寄付の一種で、社員が寄付した金額に対して、企業側が一定の比率で上乗せを行い、その総額を特定の団体や活動に寄付する制度です。</a:t>
            </a:r>
            <a:endParaRPr kumimoji="1" lang="en-US" altLang="ja-JP" dirty="0"/>
          </a:p>
          <a:p>
            <a:r>
              <a:rPr kumimoji="1" lang="ja-JP" altLang="en-US"/>
              <a:t>欧米の企業でよく行われる寄付のスタイルです。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807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379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企業が社会貢献に取り組むことは、社会だけでなく、企業にも以下のようなメリットがある</a:t>
            </a:r>
            <a:endParaRPr lang="en-US" altLang="ja-JP" dirty="0"/>
          </a:p>
          <a:p>
            <a:r>
              <a:rPr kumimoji="1" lang="ja-JP" altLang="en-US"/>
              <a:t>・地域の人との交流</a:t>
            </a:r>
            <a:endParaRPr kumimoji="1" lang="en-US" altLang="ja-JP" dirty="0"/>
          </a:p>
          <a:p>
            <a:r>
              <a:rPr lang="ja-JP" altLang="en-US"/>
              <a:t>・企業の事業内容を知ってもらう</a:t>
            </a:r>
            <a:endParaRPr lang="en-US" altLang="ja-JP" dirty="0"/>
          </a:p>
          <a:p>
            <a:r>
              <a:rPr kumimoji="1" lang="ja-JP" altLang="en-US"/>
              <a:t>・投資家からの高評価</a:t>
            </a:r>
            <a:endParaRPr kumimoji="1" lang="en-US" altLang="ja-JP" dirty="0"/>
          </a:p>
          <a:p>
            <a:r>
              <a:rPr kumimoji="1" lang="ja-JP" altLang="en-US"/>
              <a:t>・社員のモチベーションにつながる</a:t>
            </a:r>
            <a:endParaRPr kumimoji="1" lang="en-US" altLang="ja-JP" dirty="0"/>
          </a:p>
          <a:p>
            <a:r>
              <a:rPr lang="ja-JP" altLang="en-US"/>
              <a:t>・社員どうしのコミュニケーション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43047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226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56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4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  <p:sldLayoutId id="2147484823" r:id="rId1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002060"/>
                </a:solidFill>
              </a:rPr>
              <a:t>地域貢献</a:t>
            </a:r>
            <a:r>
              <a:rPr kumimoji="1" lang="ja-JP" altLang="en-US" dirty="0">
                <a:solidFill>
                  <a:srgbClr val="002060"/>
                </a:solidFill>
              </a:rPr>
              <a:t>の</a:t>
            </a:r>
            <a:br>
              <a:rPr kumimoji="1" lang="en-US" altLang="ja-JP" dirty="0">
                <a:solidFill>
                  <a:srgbClr val="002060"/>
                </a:solidFill>
              </a:rPr>
            </a:br>
            <a:r>
              <a:rPr kumimoji="1" lang="ja-JP" altLang="en-US" dirty="0">
                <a:solidFill>
                  <a:srgbClr val="002060"/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solidFill>
                  <a:srgbClr val="0070C0"/>
                </a:solidFill>
              </a:rPr>
              <a:t>できることから始めよう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35739C-A9EF-2CE5-599D-FD6F87E70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8B746A-4867-3AEC-3061-8193D80F5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地域名産品の活用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126D763-0CEB-3D10-2E0C-71C052565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15BF193-86B0-905A-38E4-7341E8FB6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454AD4-B94F-22EE-4030-01AE301E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ABC0140-12A3-E207-86CC-1DEC5E678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9871389"/>
              </p:ext>
            </p:extLst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C4CD954-46A8-9A5C-2A74-238F608D0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CFC1622-F3D6-4387-8FD2-E223379D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C926-11DD-A8C1-9AF0-750AD5640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企業ができる活動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263B85-B864-4D87-02C6-670FFA646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2127504"/>
            <a:ext cx="4800600" cy="3345041"/>
          </a:xfrm>
        </p:spPr>
        <p:txBody>
          <a:bodyPr>
            <a:normAutofit/>
          </a:bodyPr>
          <a:lstStyle/>
          <a:p>
            <a:r>
              <a:rPr lang="ja-JP" altLang="en-US" dirty="0"/>
              <a:t>施設の開放</a:t>
            </a:r>
            <a:endParaRPr lang="en-US" altLang="ja-JP" dirty="0"/>
          </a:p>
          <a:p>
            <a:r>
              <a:rPr lang="ja-JP" altLang="en-US" dirty="0"/>
              <a:t>地域住民や施設の支援</a:t>
            </a:r>
            <a:endParaRPr lang="en-US" altLang="ja-JP" dirty="0"/>
          </a:p>
          <a:p>
            <a:r>
              <a:rPr kumimoji="1" lang="ja-JP" altLang="en-US" dirty="0"/>
              <a:t>ボランティア活動</a:t>
            </a:r>
            <a:endParaRPr kumimoji="1" lang="en-US" altLang="ja-JP" dirty="0"/>
          </a:p>
          <a:p>
            <a:r>
              <a:rPr lang="ja-JP" altLang="en-US" dirty="0"/>
              <a:t>自然環境保護活動</a:t>
            </a:r>
            <a:endParaRPr kumimoji="1" lang="en-US" altLang="ja-JP" dirty="0"/>
          </a:p>
          <a:p>
            <a:r>
              <a:rPr lang="ja-JP" altLang="en-US"/>
              <a:t>地域イベントの開催</a:t>
            </a:r>
            <a:endParaRPr lang="en-US" altLang="ja-JP" dirty="0"/>
          </a:p>
          <a:p>
            <a:r>
              <a:rPr kumimoji="1" lang="ja-JP" altLang="en-US"/>
              <a:t>地元経済の支援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D5A4A38-310C-58E9-96A8-4955866EB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F58431-E1C5-8046-ECF6-B25F79DD3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 descr="囲い地にいる羊たち&#10;&#10;AI 生成コンテンツは誤りを含む可能性があります。">
            <a:extLst>
              <a:ext uri="{FF2B5EF4-FFF2-40B4-BE49-F238E27FC236}">
                <a16:creationId xmlns:a16="http://schemas.microsoft.com/office/drawing/2014/main" id="{C12CE35A-BEA7-E032-760B-BDEBBB0C3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65" y="2500442"/>
            <a:ext cx="3111500" cy="233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6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1A9944-58F3-4DAD-67CA-C59E550DD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ボランティア活動への興味・関心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5E18A1-BF45-B745-933A-AB0F6B9DD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2802193"/>
          </a:xfrm>
        </p:spPr>
        <p:txBody>
          <a:bodyPr/>
          <a:lstStyle/>
          <a:p>
            <a:pPr>
              <a:tabLst>
                <a:tab pos="5734050" algn="r"/>
              </a:tabLst>
            </a:pPr>
            <a:r>
              <a:rPr lang="ja-JP" altLang="en-US" dirty="0"/>
              <a:t>定期的・継続的に参加したことがある</a:t>
            </a:r>
            <a:r>
              <a:rPr lang="en-US" altLang="ja-JP" dirty="0"/>
              <a:t>	9.2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単発的に参加したことがある</a:t>
            </a:r>
            <a:r>
              <a:rPr lang="en-US" altLang="ja-JP" dirty="0"/>
              <a:t>	21.5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具体的に行ったことはない</a:t>
            </a:r>
            <a:r>
              <a:rPr lang="en-US" altLang="ja-JP" dirty="0"/>
              <a:t>	45.4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興味・関心を持ったことはない</a:t>
            </a:r>
            <a:r>
              <a:rPr lang="en-US" altLang="ja-JP" dirty="0"/>
              <a:t>	22.2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その他</a:t>
            </a:r>
            <a:r>
              <a:rPr lang="en-US" altLang="ja-JP" dirty="0"/>
              <a:t>	1.7</a:t>
            </a:r>
            <a:r>
              <a:rPr lang="ja-JP" altLang="en-US" dirty="0"/>
              <a:t>％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D50A4CA6-DEAD-FF9A-C839-8CBC63D93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747697"/>
              </p:ext>
            </p:extLst>
          </p:nvPr>
        </p:nvGraphicFramePr>
        <p:xfrm>
          <a:off x="7472363" y="1740310"/>
          <a:ext cx="3343275" cy="311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3FCFAB6-9CDC-7C96-9C41-F8E2758E4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84ECBF-0436-3B27-60AE-DDAF71573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20673513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904EEA-1FB3-3176-FCF0-60FE3B0D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6F8B9B0-C03E-504C-5B6F-A70F85C97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9|1.9|1.7|1.7|1.7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|3.4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4190</TotalTime>
  <Words>540</Words>
  <Application>Microsoft Macintosh PowerPoint</Application>
  <PresentationFormat>ワイド画面</PresentationFormat>
  <Paragraphs>110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  <vt:lpstr>企業ができる活動</vt:lpstr>
      <vt:lpstr>ボランティア活動への興味・関心</vt:lpstr>
      <vt:lpstr>フードロスの発生量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50</cp:revision>
  <cp:lastPrinted>2025-03-08T08:58:39Z</cp:lastPrinted>
  <dcterms:created xsi:type="dcterms:W3CDTF">2024-08-23T09:19:56Z</dcterms:created>
  <dcterms:modified xsi:type="dcterms:W3CDTF">2025-05-27T09:10:11Z</dcterms:modified>
</cp:coreProperties>
</file>