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4"/>
    <p:sldMasterId id="2147483758" r:id="rId5"/>
    <p:sldMasterId id="2147483890" r:id="rId6"/>
    <p:sldMasterId id="2147483919" r:id="rId7"/>
  </p:sldMasterIdLst>
  <p:notesMasterIdLst>
    <p:notesMasterId r:id="rId12"/>
  </p:notesMasterIdLst>
  <p:handoutMasterIdLst>
    <p:handoutMasterId r:id="rId13"/>
  </p:handoutMasterIdLst>
  <p:sldIdLst>
    <p:sldId id="2351" r:id="rId8"/>
    <p:sldId id="2357" r:id="rId9"/>
    <p:sldId id="2364" r:id="rId10"/>
    <p:sldId id="2363" r:id="rId1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yashun" initials="k" lastIdx="1" clrIdx="0">
    <p:extLst>
      <p:ext uri="{19B8F6BF-5375-455C-9EA6-DF929625EA0E}">
        <p15:presenceInfo xmlns:p15="http://schemas.microsoft.com/office/powerpoint/2012/main" userId="kamiyash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49F"/>
    <a:srgbClr val="9DC3E6"/>
    <a:srgbClr val="DEEBF7"/>
    <a:srgbClr val="BE5108"/>
    <a:srgbClr val="D29500"/>
    <a:srgbClr val="1D4999"/>
    <a:srgbClr val="FFFFFF"/>
    <a:srgbClr val="0070C0"/>
    <a:srgbClr val="2E75B6"/>
    <a:srgbClr val="06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6236" autoAdjust="0"/>
  </p:normalViewPr>
  <p:slideViewPr>
    <p:cSldViewPr snapToGrid="0">
      <p:cViewPr varScale="1">
        <p:scale>
          <a:sx n="95" d="100"/>
          <a:sy n="95" d="100"/>
        </p:scale>
        <p:origin x="66" y="798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49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49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>
              <a:defRPr sz="1200"/>
            </a:lvl1pPr>
          </a:lstStyle>
          <a:p>
            <a:fld id="{CDF1FFE2-7EEC-412C-802C-6711DEB0A98D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20796"/>
            <a:ext cx="3076363" cy="51349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0796"/>
            <a:ext cx="3076363" cy="51349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0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49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492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4" tIns="47377" rIns="94754" bIns="473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251"/>
            <a:ext cx="5679439" cy="4029750"/>
          </a:xfrm>
          <a:prstGeom prst="rect">
            <a:avLst/>
          </a:prstGeom>
        </p:spPr>
        <p:txBody>
          <a:bodyPr vert="horz" lIns="94754" tIns="47377" rIns="94754" bIns="47377" rtlCol="0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0796"/>
            <a:ext cx="3076363" cy="51349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0796"/>
            <a:ext cx="3076363" cy="513491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43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EFCA-D1CE-B752-F934-6C641F911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66D553-5012-F0C4-0187-AD14EC826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B26EB8-F3E0-7292-AB5C-BE7BC7F20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895B3-E123-FD19-9B9F-BD85056C4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F2D7-A99A-4AC5-BC01-384F23EAC7C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4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4B52DA1-A0B4-824A-95A9-B9BB13352E3D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799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F55F164-25C3-4C3D-88E8-C65139286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4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07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384567" y="65028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1FFA00-66B1-4181-B355-3679F6DD0498}"/>
              </a:ext>
            </a:extLst>
          </p:cNvPr>
          <p:cNvSpPr txBox="1">
            <a:spLocks/>
          </p:cNvSpPr>
          <p:nvPr userDrawn="1"/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5F164-25C3-4C3D-88E8-C65139286F52}" type="slidenum">
              <a:rPr kumimoji="1" lang="ja-JP" altLang="en-US" sz="1200" smtClean="0">
                <a:solidFill>
                  <a:schemeClr val="tx2"/>
                </a:solidFill>
              </a:rPr>
              <a:pPr/>
              <a:t>‹#›</a:t>
            </a:fld>
            <a:endParaRPr kumimoji="1" lang="ja-JP" altLang="en-US" sz="1200">
              <a:solidFill>
                <a:schemeClr val="tx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6D52D-CFA6-25DD-3859-59830D5DF86A}"/>
              </a:ext>
            </a:extLst>
          </p:cNvPr>
          <p:cNvSpPr txBox="1"/>
          <p:nvPr userDrawn="1"/>
        </p:nvSpPr>
        <p:spPr>
          <a:xfrm>
            <a:off x="1" y="6573899"/>
            <a:ext cx="4536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tx2"/>
                </a:solidFill>
              </a:rPr>
              <a:t>Copyright ©Business Research Lab. All Right Reserved</a:t>
            </a:r>
            <a:endParaRPr kumimoji="1"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8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0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74B7-4F33-9C42-A78F-434965A8924C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67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EB78D-DC7E-E79A-552F-8614A8FE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5D8510-63FB-5256-53B9-FCF9A0CC8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29EF78-4B42-CD41-8A09-223340A7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BC6-41CF-4036-9C25-37CC3B65FC6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80D03-A58D-95A5-CBCD-CC60C5D0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0B4BEC-CEC4-AFCB-0250-CAFC5EA5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7272-FC55-4010-AD6A-C915F6C5F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91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4B52DA1-A0B4-824A-95A9-B9BB13352E3D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799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F55F164-25C3-4C3D-88E8-C65139286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5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B67A96-86F9-70E8-F100-0B7B931615C9}"/>
              </a:ext>
            </a:extLst>
          </p:cNvPr>
          <p:cNvSpPr txBox="1"/>
          <p:nvPr userDrawn="1"/>
        </p:nvSpPr>
        <p:spPr>
          <a:xfrm>
            <a:off x="994914" y="1919142"/>
            <a:ext cx="12436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2895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1D640E6-4316-6AA5-55D9-F5A2FEFB4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560" y="323433"/>
            <a:ext cx="3076657" cy="3651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52745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0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3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B67A96-86F9-70E8-F100-0B7B931615C9}"/>
              </a:ext>
            </a:extLst>
          </p:cNvPr>
          <p:cNvSpPr txBox="1"/>
          <p:nvPr userDrawn="1"/>
        </p:nvSpPr>
        <p:spPr>
          <a:xfrm>
            <a:off x="994914" y="604280"/>
            <a:ext cx="124365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6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05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4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06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5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71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384567" y="65028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1FFA00-66B1-4181-B355-3679F6DD0498}"/>
              </a:ext>
            </a:extLst>
          </p:cNvPr>
          <p:cNvSpPr txBox="1">
            <a:spLocks/>
          </p:cNvSpPr>
          <p:nvPr userDrawn="1"/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5F164-25C3-4C3D-88E8-C65139286F52}" type="slidenum">
              <a:rPr kumimoji="1" lang="ja-JP" altLang="en-US" sz="1200" smtClean="0">
                <a:solidFill>
                  <a:schemeClr val="tx2"/>
                </a:solidFill>
              </a:rPr>
              <a:pPr/>
              <a:t>‹#›</a:t>
            </a:fld>
            <a:endParaRPr kumimoji="1" lang="ja-JP" altLang="en-US" sz="1200">
              <a:solidFill>
                <a:schemeClr val="tx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6D52D-CFA6-25DD-3859-59830D5DF86A}"/>
              </a:ext>
            </a:extLst>
          </p:cNvPr>
          <p:cNvSpPr txBox="1"/>
          <p:nvPr userDrawn="1"/>
        </p:nvSpPr>
        <p:spPr>
          <a:xfrm>
            <a:off x="1" y="6573899"/>
            <a:ext cx="4536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tx2"/>
                </a:solidFill>
              </a:rPr>
              <a:t>Copyright ©Business Research Lab. All Right Reserved</a:t>
            </a:r>
            <a:endParaRPr kumimoji="1"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590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74B7-4F33-9C42-A78F-434965A8924C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85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4B52DA1-A0B4-824A-95A9-B9BB13352E3D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799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F55F164-25C3-4C3D-88E8-C65139286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98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B67A96-86F9-70E8-F100-0B7B931615C9}"/>
              </a:ext>
            </a:extLst>
          </p:cNvPr>
          <p:cNvSpPr txBox="1"/>
          <p:nvPr userDrawn="1"/>
        </p:nvSpPr>
        <p:spPr>
          <a:xfrm>
            <a:off x="994914" y="1919142"/>
            <a:ext cx="12436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5671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1D640E6-4316-6AA5-55D9-F5A2FEFB4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560" y="323433"/>
            <a:ext cx="3076657" cy="3651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175925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8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5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38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56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05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36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06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12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384567" y="65028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1FFA00-66B1-4181-B355-3679F6DD0498}"/>
              </a:ext>
            </a:extLst>
          </p:cNvPr>
          <p:cNvSpPr txBox="1">
            <a:spLocks/>
          </p:cNvSpPr>
          <p:nvPr userDrawn="1"/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5F164-25C3-4C3D-88E8-C65139286F52}" type="slidenum">
              <a:rPr kumimoji="1" lang="ja-JP" altLang="en-US" sz="1200" smtClean="0">
                <a:solidFill>
                  <a:schemeClr val="tx2"/>
                </a:solidFill>
              </a:rPr>
              <a:pPr/>
              <a:t>‹#›</a:t>
            </a:fld>
            <a:endParaRPr kumimoji="1" lang="ja-JP" altLang="en-US" sz="1200">
              <a:solidFill>
                <a:schemeClr val="tx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6D52D-CFA6-25DD-3859-59830D5DF86A}"/>
              </a:ext>
            </a:extLst>
          </p:cNvPr>
          <p:cNvSpPr txBox="1"/>
          <p:nvPr userDrawn="1"/>
        </p:nvSpPr>
        <p:spPr>
          <a:xfrm>
            <a:off x="1" y="6573899"/>
            <a:ext cx="4536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tx2"/>
                </a:solidFill>
              </a:rPr>
              <a:t>Copyright ©Business Research Lab. All Right Reserved</a:t>
            </a:r>
            <a:endParaRPr kumimoji="1"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15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64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74B7-4F33-9C42-A78F-434965A8924C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661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4B52DA1-A0B4-824A-95A9-B9BB13352E3D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799" y="6492877"/>
            <a:ext cx="2743200" cy="365125"/>
          </a:xfrm>
          <a:prstGeom prst="rect">
            <a:avLst/>
          </a:prstGeom>
        </p:spPr>
        <p:txBody>
          <a:bodyPr/>
          <a:lstStyle/>
          <a:p>
            <a:fld id="{EF55F164-25C3-4C3D-88E8-C65139286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457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B67A96-86F9-70E8-F100-0B7B931615C9}"/>
              </a:ext>
            </a:extLst>
          </p:cNvPr>
          <p:cNvSpPr txBox="1"/>
          <p:nvPr userDrawn="1"/>
        </p:nvSpPr>
        <p:spPr>
          <a:xfrm>
            <a:off x="994914" y="604280"/>
            <a:ext cx="124365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</a:p>
          <a:p>
            <a:pPr>
              <a:lnSpc>
                <a:spcPct val="150000"/>
              </a:lnSpc>
            </a:pPr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2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8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01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18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4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2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05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6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06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02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23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07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94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9384567" y="650283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1FFA00-66B1-4181-B355-3679F6DD0498}"/>
              </a:ext>
            </a:extLst>
          </p:cNvPr>
          <p:cNvSpPr txBox="1">
            <a:spLocks/>
          </p:cNvSpPr>
          <p:nvPr userDrawn="1"/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55F164-25C3-4C3D-88E8-C65139286F52}" type="slidenum">
              <a:rPr kumimoji="1" lang="ja-JP" altLang="en-US" sz="1200" smtClean="0">
                <a:solidFill>
                  <a:schemeClr val="tx2"/>
                </a:solidFill>
              </a:rPr>
              <a:pPr/>
              <a:t>‹#›</a:t>
            </a:fld>
            <a:endParaRPr kumimoji="1" lang="ja-JP" altLang="en-US" sz="1200">
              <a:solidFill>
                <a:schemeClr val="tx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6D52D-CFA6-25DD-3859-59830D5DF86A}"/>
              </a:ext>
            </a:extLst>
          </p:cNvPr>
          <p:cNvSpPr txBox="1"/>
          <p:nvPr userDrawn="1"/>
        </p:nvSpPr>
        <p:spPr>
          <a:xfrm>
            <a:off x="1" y="6573899"/>
            <a:ext cx="4536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tx2"/>
                </a:solidFill>
              </a:rPr>
              <a:t>Copyright ©Business Research Lab. All Right Reserved</a:t>
            </a:r>
            <a:endParaRPr kumimoji="1" lang="ja-JP" alt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1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5630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74B7-4F33-9C42-A78F-434965A8924C}" type="datetime1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323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EB78D-DC7E-E79A-552F-8614A8FE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5D8510-63FB-5256-53B9-FCF9A0CC8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29EF78-4B42-CD41-8A09-223340A7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CBC6-41CF-4036-9C25-37CC3B65FC6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80D03-A58D-95A5-CBCD-CC60C5D0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0B4BEC-CEC4-AFCB-0250-CAFC5EA5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7272-FC55-4010-AD6A-C915F6C5F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82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03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04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05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3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 preserve="1">
  <p:cSld name="1_タイトル スライド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D88CAF-FF65-F31E-547C-B82146A06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" r="20835" b="12967"/>
          <a:stretch/>
        </p:blipFill>
        <p:spPr>
          <a:xfrm>
            <a:off x="-1" y="-434"/>
            <a:ext cx="12192002" cy="20118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7420EE-B56C-5CB9-CBC7-EEC3D3AF3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93" t="4679"/>
          <a:stretch/>
        </p:blipFill>
        <p:spPr>
          <a:xfrm>
            <a:off x="-879" y="191786"/>
            <a:ext cx="163966" cy="6441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680D49-D3E4-BFB6-866B-C915334DE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24705"/>
            <a:ext cx="12192001" cy="332670"/>
          </a:xfrm>
          <a:prstGeom prst="rect">
            <a:avLst/>
          </a:prstGeom>
        </p:spPr>
      </p:pic>
      <p:sp>
        <p:nvSpPr>
          <p:cNvPr id="13" name="Google Shape;91;p13">
            <a:extLst>
              <a:ext uri="{FF2B5EF4-FFF2-40B4-BE49-F238E27FC236}">
                <a16:creationId xmlns:a16="http://schemas.microsoft.com/office/drawing/2014/main" id="{50F795A7-0587-B0B3-1433-DAA6E82BF9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6540400"/>
            <a:ext cx="121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b="1" i="0" u="none" strike="noStrike" cap="none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75983-9E77-EE7B-F669-D16DDA58A9F9}"/>
              </a:ext>
            </a:extLst>
          </p:cNvPr>
          <p:cNvSpPr txBox="1"/>
          <p:nvPr userDrawn="1"/>
        </p:nvSpPr>
        <p:spPr>
          <a:xfrm>
            <a:off x="2" y="6579723"/>
            <a:ext cx="4477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solidFill>
                  <a:schemeClr val="bg1"/>
                </a:solidFill>
              </a:rPr>
              <a:t>Copyright ©</a:t>
            </a:r>
            <a:r>
              <a:rPr kumimoji="1" lang="en-US" altLang="ja-JP" sz="11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100">
                <a:solidFill>
                  <a:schemeClr val="bg1"/>
                </a:solidFill>
              </a:rPr>
              <a:t>. All Right Reserved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81A713F-D500-4589-B02A-9CC320B8D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850" t="1" r="196" b="4373"/>
          <a:stretch/>
        </p:blipFill>
        <p:spPr>
          <a:xfrm rot="5400000">
            <a:off x="8691516" y="3347017"/>
            <a:ext cx="6845103" cy="1639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CE29259-A78D-538E-AB56-803C72286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87" y="3609474"/>
            <a:ext cx="7628413" cy="1608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591BA6-A0EE-7DD7-9CAC-AF47C27CF044}"/>
              </a:ext>
            </a:extLst>
          </p:cNvPr>
          <p:cNvSpPr txBox="1"/>
          <p:nvPr userDrawn="1"/>
        </p:nvSpPr>
        <p:spPr>
          <a:xfrm>
            <a:off x="232218" y="2697006"/>
            <a:ext cx="124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</a:rPr>
              <a:t>06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F0C0E1-CA9F-5F29-82FF-21263A8BF5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8570" y="0"/>
            <a:ext cx="1223057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55F164-25C3-4C3D-88E8-C65139286F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F46E42-6A37-3EBE-AFB3-E3ABED8AF144}"/>
              </a:ext>
            </a:extLst>
          </p:cNvPr>
          <p:cNvSpPr txBox="1"/>
          <p:nvPr userDrawn="1"/>
        </p:nvSpPr>
        <p:spPr>
          <a:xfrm>
            <a:off x="0" y="6584836"/>
            <a:ext cx="340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bg1"/>
                </a:solidFill>
              </a:rPr>
              <a:t>Copyright ©</a:t>
            </a:r>
            <a:r>
              <a:rPr kumimoji="1" lang="en-US" altLang="ja-JP" sz="10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000">
                <a:solidFill>
                  <a:schemeClr val="bg1"/>
                </a:solidFill>
              </a:rPr>
              <a:t>. All Right Reserved</a:t>
            </a:r>
            <a:r>
              <a:rPr kumimoji="1" lang="en-US" altLang="ja-JP" sz="1000" dirty="0">
                <a:solidFill>
                  <a:schemeClr val="bg1"/>
                </a:solidFill>
              </a:rPr>
              <a:t>.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7" r:id="rId2"/>
    <p:sldLayoutId id="2147483720" r:id="rId3"/>
    <p:sldLayoutId id="2147483717" r:id="rId4"/>
    <p:sldLayoutId id="2147483718" r:id="rId5"/>
    <p:sldLayoutId id="2147483723" r:id="rId6"/>
    <p:sldLayoutId id="2147483719" r:id="rId7"/>
    <p:sldLayoutId id="2147483724" r:id="rId8"/>
    <p:sldLayoutId id="2147483725" r:id="rId9"/>
    <p:sldLayoutId id="2147483726" r:id="rId10"/>
    <p:sldLayoutId id="2147483716" r:id="rId11"/>
    <p:sldLayoutId id="2147483721" r:id="rId12"/>
    <p:sldLayoutId id="2147483722" r:id="rId13"/>
    <p:sldLayoutId id="2147483742" r:id="rId14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F0C0E1-CA9F-5F29-82FF-21263A8BF5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8570" y="0"/>
            <a:ext cx="1223057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55F164-25C3-4C3D-88E8-C65139286F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F46E42-6A37-3EBE-AFB3-E3ABED8AF144}"/>
              </a:ext>
            </a:extLst>
          </p:cNvPr>
          <p:cNvSpPr txBox="1"/>
          <p:nvPr userDrawn="1"/>
        </p:nvSpPr>
        <p:spPr>
          <a:xfrm>
            <a:off x="0" y="6584836"/>
            <a:ext cx="340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bg1"/>
                </a:solidFill>
              </a:rPr>
              <a:t>Copyright ©</a:t>
            </a:r>
            <a:r>
              <a:rPr kumimoji="1" lang="en-US" altLang="ja-JP" sz="10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000">
                <a:solidFill>
                  <a:schemeClr val="bg1"/>
                </a:solidFill>
              </a:rPr>
              <a:t>. All Right Reserved</a:t>
            </a:r>
            <a:r>
              <a:rPr kumimoji="1" lang="en-US" altLang="ja-JP" sz="1000" dirty="0">
                <a:solidFill>
                  <a:schemeClr val="bg1"/>
                </a:solidFill>
              </a:rPr>
              <a:t>.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F0C0E1-CA9F-5F29-82FF-21263A8BF5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8570" y="0"/>
            <a:ext cx="1223057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55F164-25C3-4C3D-88E8-C65139286F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F46E42-6A37-3EBE-AFB3-E3ABED8AF144}"/>
              </a:ext>
            </a:extLst>
          </p:cNvPr>
          <p:cNvSpPr txBox="1"/>
          <p:nvPr userDrawn="1"/>
        </p:nvSpPr>
        <p:spPr>
          <a:xfrm>
            <a:off x="0" y="6584836"/>
            <a:ext cx="340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bg1"/>
                </a:solidFill>
              </a:rPr>
              <a:t>Copyright ©</a:t>
            </a:r>
            <a:r>
              <a:rPr kumimoji="1" lang="en-US" altLang="ja-JP" sz="10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000">
                <a:solidFill>
                  <a:schemeClr val="bg1"/>
                </a:solidFill>
              </a:rPr>
              <a:t>. All Right Reserved</a:t>
            </a:r>
            <a:r>
              <a:rPr kumimoji="1" lang="en-US" altLang="ja-JP" sz="1000" dirty="0">
                <a:solidFill>
                  <a:schemeClr val="bg1"/>
                </a:solidFill>
              </a:rPr>
              <a:t>.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F0C0E1-CA9F-5F29-82FF-21263A8BF5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8570" y="0"/>
            <a:ext cx="1223057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799" y="6611815"/>
            <a:ext cx="2743200" cy="24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55F164-25C3-4C3D-88E8-C65139286F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F46E42-6A37-3EBE-AFB3-E3ABED8AF144}"/>
              </a:ext>
            </a:extLst>
          </p:cNvPr>
          <p:cNvSpPr txBox="1"/>
          <p:nvPr userDrawn="1"/>
        </p:nvSpPr>
        <p:spPr>
          <a:xfrm>
            <a:off x="0" y="6584836"/>
            <a:ext cx="340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bg1"/>
                </a:solidFill>
              </a:rPr>
              <a:t>Copyright ©</a:t>
            </a:r>
            <a:r>
              <a:rPr kumimoji="1" lang="en-US" altLang="ja-JP" sz="1000" err="1">
                <a:solidFill>
                  <a:schemeClr val="bg1"/>
                </a:solidFill>
              </a:rPr>
              <a:t>Ethnographer</a:t>
            </a:r>
            <a:r>
              <a:rPr kumimoji="1" lang="en-US" altLang="ja-JP" sz="1000">
                <a:solidFill>
                  <a:schemeClr val="bg1"/>
                </a:solidFill>
              </a:rPr>
              <a:t>. All Right Reserved</a:t>
            </a:r>
            <a:r>
              <a:rPr kumimoji="1" lang="en-US" altLang="ja-JP" sz="1000" dirty="0">
                <a:solidFill>
                  <a:schemeClr val="bg1"/>
                </a:solidFill>
              </a:rPr>
              <a:t>.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DA3B-6ACB-EECD-A79C-04C68187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E1C3AD7D-1CF8-7AFC-B2F2-F7420C830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18617"/>
              </p:ext>
            </p:extLst>
          </p:nvPr>
        </p:nvGraphicFramePr>
        <p:xfrm>
          <a:off x="232334" y="930313"/>
          <a:ext cx="11638432" cy="5419687"/>
        </p:xfrm>
        <a:graphic>
          <a:graphicData uri="http://schemas.openxmlformats.org/drawingml/2006/table">
            <a:tbl>
              <a:tblPr/>
              <a:tblGrid>
                <a:gridCol w="381460">
                  <a:extLst>
                    <a:ext uri="{9D8B030D-6E8A-4147-A177-3AD203B41FA5}">
                      <a16:colId xmlns:a16="http://schemas.microsoft.com/office/drawing/2014/main" val="3848247879"/>
                    </a:ext>
                  </a:extLst>
                </a:gridCol>
                <a:gridCol w="2596336">
                  <a:extLst>
                    <a:ext uri="{9D8B030D-6E8A-4147-A177-3AD203B41FA5}">
                      <a16:colId xmlns:a16="http://schemas.microsoft.com/office/drawing/2014/main" val="1924097596"/>
                    </a:ext>
                  </a:extLst>
                </a:gridCol>
                <a:gridCol w="1092207">
                  <a:extLst>
                    <a:ext uri="{9D8B030D-6E8A-4147-A177-3AD203B41FA5}">
                      <a16:colId xmlns:a16="http://schemas.microsoft.com/office/drawing/2014/main" val="3289288139"/>
                    </a:ext>
                  </a:extLst>
                </a:gridCol>
                <a:gridCol w="1201429">
                  <a:extLst>
                    <a:ext uri="{9D8B030D-6E8A-4147-A177-3AD203B41FA5}">
                      <a16:colId xmlns:a16="http://schemas.microsoft.com/office/drawing/2014/main" val="1502585231"/>
                    </a:ext>
                  </a:extLst>
                </a:gridCol>
                <a:gridCol w="1201429">
                  <a:extLst>
                    <a:ext uri="{9D8B030D-6E8A-4147-A177-3AD203B41FA5}">
                      <a16:colId xmlns:a16="http://schemas.microsoft.com/office/drawing/2014/main" val="744837511"/>
                    </a:ext>
                  </a:extLst>
                </a:gridCol>
                <a:gridCol w="1201429">
                  <a:extLst>
                    <a:ext uri="{9D8B030D-6E8A-4147-A177-3AD203B41FA5}">
                      <a16:colId xmlns:a16="http://schemas.microsoft.com/office/drawing/2014/main" val="3938806098"/>
                    </a:ext>
                  </a:extLst>
                </a:gridCol>
                <a:gridCol w="470145">
                  <a:extLst>
                    <a:ext uri="{9D8B030D-6E8A-4147-A177-3AD203B41FA5}">
                      <a16:colId xmlns:a16="http://schemas.microsoft.com/office/drawing/2014/main" val="2617815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5700682"/>
                    </a:ext>
                  </a:extLst>
                </a:gridCol>
                <a:gridCol w="2884397">
                  <a:extLst>
                    <a:ext uri="{9D8B030D-6E8A-4147-A177-3AD203B41FA5}">
                      <a16:colId xmlns:a16="http://schemas.microsoft.com/office/drawing/2014/main" val="684247529"/>
                    </a:ext>
                  </a:extLst>
                </a:gridCol>
              </a:tblGrid>
              <a:tr h="24588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タスクフロー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重要度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難度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負荷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不安・懸念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pt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強化点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45807"/>
                  </a:ext>
                </a:extLst>
              </a:tr>
              <a:tr h="538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300562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209311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36502"/>
                  </a:ext>
                </a:extLst>
              </a:tr>
              <a:tr h="538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30927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553636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614192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587261"/>
                  </a:ext>
                </a:extLst>
              </a:tr>
              <a:tr h="538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211009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069392"/>
                  </a:ext>
                </a:extLst>
              </a:tr>
              <a:tr h="50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38544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1EE9AC-E234-19B2-4356-662B5509740E}"/>
              </a:ext>
            </a:extLst>
          </p:cNvPr>
          <p:cNvSpPr txBox="1"/>
          <p:nvPr/>
        </p:nvSpPr>
        <p:spPr>
          <a:xfrm>
            <a:off x="6381750" y="647700"/>
            <a:ext cx="6089650" cy="282613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【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評価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pt】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１：低い　　２：やや低い　　３：標準　　４：やや高い　　５：かなり高い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55687C-BD3A-D72A-BA97-B0B418677980}"/>
              </a:ext>
            </a:extLst>
          </p:cNvPr>
          <p:cNvSpPr txBox="1"/>
          <p:nvPr/>
        </p:nvSpPr>
        <p:spPr>
          <a:xfrm>
            <a:off x="355600" y="274586"/>
            <a:ext cx="713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演習シート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業務整理シート：タスクフローを整理する</a:t>
            </a:r>
          </a:p>
        </p:txBody>
      </p:sp>
    </p:spTree>
    <p:extLst>
      <p:ext uri="{BB962C8B-B14F-4D97-AF65-F5344CB8AC3E}">
        <p14:creationId xmlns:p14="http://schemas.microsoft.com/office/powerpoint/2010/main" val="257447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42C30-6AAE-1D49-3D98-130BE50B4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0877C43-3D7A-F15D-D1D0-4A522B5E38C0}"/>
              </a:ext>
            </a:extLst>
          </p:cNvPr>
          <p:cNvGraphicFramePr>
            <a:graphicFrameLocks noGrp="1"/>
          </p:cNvGraphicFramePr>
          <p:nvPr/>
        </p:nvGraphicFramePr>
        <p:xfrm>
          <a:off x="6200586" y="1116600"/>
          <a:ext cx="5585757" cy="522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19">
                  <a:extLst>
                    <a:ext uri="{9D8B030D-6E8A-4147-A177-3AD203B41FA5}">
                      <a16:colId xmlns:a16="http://schemas.microsoft.com/office/drawing/2014/main" val="4052295402"/>
                    </a:ext>
                  </a:extLst>
                </a:gridCol>
                <a:gridCol w="1861919">
                  <a:extLst>
                    <a:ext uri="{9D8B030D-6E8A-4147-A177-3AD203B41FA5}">
                      <a16:colId xmlns:a16="http://schemas.microsoft.com/office/drawing/2014/main" val="1338238356"/>
                    </a:ext>
                  </a:extLst>
                </a:gridCol>
                <a:gridCol w="1861919">
                  <a:extLst>
                    <a:ext uri="{9D8B030D-6E8A-4147-A177-3AD203B41FA5}">
                      <a16:colId xmlns:a16="http://schemas.microsoft.com/office/drawing/2014/main" val="4273825726"/>
                    </a:ext>
                  </a:extLst>
                </a:gridCol>
              </a:tblGrid>
              <a:tr h="174256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49432"/>
                  </a:ext>
                </a:extLst>
              </a:tr>
              <a:tr h="174256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/>
                        <a:t>要因の整理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8568"/>
                  </a:ext>
                </a:extLst>
              </a:tr>
              <a:tr h="174256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72295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55863787-F642-5186-3690-6E8B6E82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26" y="624876"/>
            <a:ext cx="5819595" cy="365100"/>
          </a:xfrm>
          <a:prstGeom prst="roundRect">
            <a:avLst>
              <a:gd name="adj" fmla="val 50000"/>
            </a:avLst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69E8DE-6F3A-C438-5C83-1926CB53BE4E}"/>
              </a:ext>
            </a:extLst>
          </p:cNvPr>
          <p:cNvSpPr txBox="1"/>
          <p:nvPr/>
        </p:nvSpPr>
        <p:spPr>
          <a:xfrm>
            <a:off x="6220900" y="704302"/>
            <a:ext cx="558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「顧客リストの作成・運用」がうまくいっていない要因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C129EDF-FF2C-EAB9-5379-8F26AE063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98782"/>
              </p:ext>
            </p:extLst>
          </p:nvPr>
        </p:nvGraphicFramePr>
        <p:xfrm>
          <a:off x="416107" y="1116600"/>
          <a:ext cx="5585757" cy="522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19">
                  <a:extLst>
                    <a:ext uri="{9D8B030D-6E8A-4147-A177-3AD203B41FA5}">
                      <a16:colId xmlns:a16="http://schemas.microsoft.com/office/drawing/2014/main" val="4052295402"/>
                    </a:ext>
                  </a:extLst>
                </a:gridCol>
                <a:gridCol w="1861919">
                  <a:extLst>
                    <a:ext uri="{9D8B030D-6E8A-4147-A177-3AD203B41FA5}">
                      <a16:colId xmlns:a16="http://schemas.microsoft.com/office/drawing/2014/main" val="1338238356"/>
                    </a:ext>
                  </a:extLst>
                </a:gridCol>
                <a:gridCol w="1861919">
                  <a:extLst>
                    <a:ext uri="{9D8B030D-6E8A-4147-A177-3AD203B41FA5}">
                      <a16:colId xmlns:a16="http://schemas.microsoft.com/office/drawing/2014/main" val="4273825726"/>
                    </a:ext>
                  </a:extLst>
                </a:gridCol>
              </a:tblGrid>
              <a:tr h="1742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49432"/>
                  </a:ext>
                </a:extLst>
              </a:tr>
              <a:tr h="174256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b="0" dirty="0"/>
                        <a:t>問題・リスク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8568"/>
                  </a:ext>
                </a:extLst>
              </a:tr>
              <a:tr h="1742562"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7229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4DE87D-305F-8135-69F3-D76987463503}"/>
              </a:ext>
            </a:extLst>
          </p:cNvPr>
          <p:cNvSpPr txBox="1"/>
          <p:nvPr/>
        </p:nvSpPr>
        <p:spPr>
          <a:xfrm>
            <a:off x="385343" y="670551"/>
            <a:ext cx="558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「顧客リストの作成・運用」が生み出す問題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9D48270-5781-A6A3-5C57-9BC8DEA7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92" y="624876"/>
            <a:ext cx="5717374" cy="365100"/>
          </a:xfrm>
          <a:prstGeom prst="roundRect">
            <a:avLst>
              <a:gd name="adj" fmla="val 50000"/>
            </a:avLst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03A25A-D40E-B900-AFDB-536B22176951}"/>
              </a:ext>
            </a:extLst>
          </p:cNvPr>
          <p:cNvSpPr txBox="1"/>
          <p:nvPr/>
        </p:nvSpPr>
        <p:spPr>
          <a:xfrm>
            <a:off x="385345" y="670551"/>
            <a:ext cx="558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「顧客リストの作成・運用」が生み出す問題・リスク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C253BE-7F29-8D7A-B5C2-4A5B263B7055}"/>
              </a:ext>
            </a:extLst>
          </p:cNvPr>
          <p:cNvSpPr txBox="1"/>
          <p:nvPr/>
        </p:nvSpPr>
        <p:spPr>
          <a:xfrm>
            <a:off x="355600" y="274586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演習シート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問題分析シート：問題と要因を考える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411670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6A2B-00E4-83C7-9C70-C5AC973EA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13178C-EE4F-61B4-2132-6850076DF933}"/>
              </a:ext>
            </a:extLst>
          </p:cNvPr>
          <p:cNvSpPr txBox="1"/>
          <p:nvPr/>
        </p:nvSpPr>
        <p:spPr>
          <a:xfrm>
            <a:off x="113367" y="160761"/>
            <a:ext cx="4073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演習シート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】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顧客分析シート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EC50D4-516D-6753-0919-B97C8F9D0937}"/>
              </a:ext>
            </a:extLst>
          </p:cNvPr>
          <p:cNvSpPr txBox="1"/>
          <p:nvPr/>
        </p:nvSpPr>
        <p:spPr>
          <a:xfrm>
            <a:off x="7338013" y="903808"/>
            <a:ext cx="376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二次顧客：顧客の主要な顧客は誰か？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E000D2-7247-6E44-F273-9D146FA78FF9}"/>
              </a:ext>
            </a:extLst>
          </p:cNvPr>
          <p:cNvSpPr txBox="1"/>
          <p:nvPr/>
        </p:nvSpPr>
        <p:spPr>
          <a:xfrm>
            <a:off x="6407104" y="2231661"/>
            <a:ext cx="487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顧客のミッション：顧客に課せられている目標は何か？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F9192E-2098-ACDA-81B4-20126BDA4CF4}"/>
              </a:ext>
            </a:extLst>
          </p:cNvPr>
          <p:cNvSpPr txBox="1"/>
          <p:nvPr/>
        </p:nvSpPr>
        <p:spPr>
          <a:xfrm>
            <a:off x="325025" y="3785502"/>
            <a:ext cx="376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顧客の悩み：何に頭を悩ませているか？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DE639C-5FA3-DDBF-B1F4-C2C4772FE7D6}"/>
              </a:ext>
            </a:extLst>
          </p:cNvPr>
          <p:cNvSpPr txBox="1"/>
          <p:nvPr/>
        </p:nvSpPr>
        <p:spPr>
          <a:xfrm>
            <a:off x="257026" y="5252731"/>
            <a:ext cx="526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顧客の懸念：顧客はどのようなリスクを懸念しているか？</a:t>
            </a:r>
          </a:p>
        </p:txBody>
      </p:sp>
      <p:pic>
        <p:nvPicPr>
          <p:cNvPr id="15" name="グラフィックス 14" descr="男性 単色塗りつぶし">
            <a:extLst>
              <a:ext uri="{FF2B5EF4-FFF2-40B4-BE49-F238E27FC236}">
                <a16:creationId xmlns:a16="http://schemas.microsoft.com/office/drawing/2014/main" id="{FDAD3E3E-3DD0-1472-868A-F1B76189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303" y="1185854"/>
            <a:ext cx="731739" cy="731739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C6670CE-A10E-FAC9-B8AF-44A362944C58}"/>
              </a:ext>
            </a:extLst>
          </p:cNvPr>
          <p:cNvSpPr/>
          <p:nvPr/>
        </p:nvSpPr>
        <p:spPr>
          <a:xfrm>
            <a:off x="1427748" y="904791"/>
            <a:ext cx="1444328" cy="121248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メイリオ"/>
                <a:ea typeface="メイリオ"/>
              </a:rPr>
              <a:t>顧客名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1D2EFEE-EA74-5AB5-2B9C-F705823B70E6}"/>
              </a:ext>
            </a:extLst>
          </p:cNvPr>
          <p:cNvSpPr/>
          <p:nvPr/>
        </p:nvSpPr>
        <p:spPr>
          <a:xfrm>
            <a:off x="7521821" y="2561679"/>
            <a:ext cx="4425308" cy="99223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176FF03-2259-4EC9-81A5-197C02CEFD3B}"/>
              </a:ext>
            </a:extLst>
          </p:cNvPr>
          <p:cNvSpPr/>
          <p:nvPr/>
        </p:nvSpPr>
        <p:spPr>
          <a:xfrm>
            <a:off x="1078646" y="4064744"/>
            <a:ext cx="5122020" cy="770428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0735CB-72AB-4883-CCF5-EF1B600AD5C2}"/>
              </a:ext>
            </a:extLst>
          </p:cNvPr>
          <p:cNvSpPr txBox="1"/>
          <p:nvPr/>
        </p:nvSpPr>
        <p:spPr>
          <a:xfrm>
            <a:off x="257026" y="2304632"/>
            <a:ext cx="537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顧客の外部環境：顧客を取り巻く外部環境はどのようなものか？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02B6A43-6624-8901-5AEF-A5F506B2FDF5}"/>
              </a:ext>
            </a:extLst>
          </p:cNvPr>
          <p:cNvSpPr/>
          <p:nvPr/>
        </p:nvSpPr>
        <p:spPr>
          <a:xfrm>
            <a:off x="1108260" y="2585412"/>
            <a:ext cx="5122020" cy="968936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54DEB18-CA38-6BA6-969B-810197475F9F}"/>
              </a:ext>
            </a:extLst>
          </p:cNvPr>
          <p:cNvSpPr txBox="1"/>
          <p:nvPr/>
        </p:nvSpPr>
        <p:spPr>
          <a:xfrm>
            <a:off x="6222262" y="3778411"/>
            <a:ext cx="628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顧客の潜在課題：顧客が気づいていない課題にはどのようなものがあるか？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998B8A0-B6A7-BBDC-5C27-9B3CEE891453}"/>
              </a:ext>
            </a:extLst>
          </p:cNvPr>
          <p:cNvSpPr/>
          <p:nvPr/>
        </p:nvSpPr>
        <p:spPr>
          <a:xfrm>
            <a:off x="7116030" y="4070258"/>
            <a:ext cx="4831099" cy="700987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B5B9B8-6B22-DA9A-8D2A-416B98B7B029}"/>
              </a:ext>
            </a:extLst>
          </p:cNvPr>
          <p:cNvSpPr txBox="1"/>
          <p:nvPr/>
        </p:nvSpPr>
        <p:spPr>
          <a:xfrm>
            <a:off x="6230279" y="5206924"/>
            <a:ext cx="576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顧客の成功：顧客にとって成功している状態はどのような状態か？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C808422-80B0-463C-C32F-862CDA7B473E}"/>
              </a:ext>
            </a:extLst>
          </p:cNvPr>
          <p:cNvSpPr/>
          <p:nvPr/>
        </p:nvSpPr>
        <p:spPr>
          <a:xfrm>
            <a:off x="7124048" y="5545912"/>
            <a:ext cx="4823081" cy="700987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43DEACFC-A810-A9A7-EEDE-BDCAF91E5F98}"/>
              </a:ext>
            </a:extLst>
          </p:cNvPr>
          <p:cNvSpPr/>
          <p:nvPr/>
        </p:nvSpPr>
        <p:spPr>
          <a:xfrm>
            <a:off x="7521821" y="1255271"/>
            <a:ext cx="4425308" cy="71292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35" name="グラフィックス 34" descr="対象の人々 単色塗りつぶし">
            <a:extLst>
              <a:ext uri="{FF2B5EF4-FFF2-40B4-BE49-F238E27FC236}">
                <a16:creationId xmlns:a16="http://schemas.microsoft.com/office/drawing/2014/main" id="{ACAF59CC-4A92-6017-2FB9-8CA9CF684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025" y="953933"/>
            <a:ext cx="914400" cy="914400"/>
          </a:xfrm>
          <a:prstGeom prst="rect">
            <a:avLst/>
          </a:prstGeom>
        </p:spPr>
      </p:pic>
      <p:pic>
        <p:nvPicPr>
          <p:cNvPr id="37" name="グラフィックス 36" descr="登山 単色塗りつぶし">
            <a:extLst>
              <a:ext uri="{FF2B5EF4-FFF2-40B4-BE49-F238E27FC236}">
                <a16:creationId xmlns:a16="http://schemas.microsoft.com/office/drawing/2014/main" id="{3F9D00C1-3D1D-470D-3EA0-0174EA47A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407104" y="2500468"/>
            <a:ext cx="774135" cy="774135"/>
          </a:xfrm>
          <a:prstGeom prst="rect">
            <a:avLst/>
          </a:prstGeom>
        </p:spPr>
      </p:pic>
      <p:pic>
        <p:nvPicPr>
          <p:cNvPr id="39" name="グラフィックス 38" descr="雷雨の雲 単色塗りつぶし">
            <a:extLst>
              <a:ext uri="{FF2B5EF4-FFF2-40B4-BE49-F238E27FC236}">
                <a16:creationId xmlns:a16="http://schemas.microsoft.com/office/drawing/2014/main" id="{1A7B57C6-D005-33BB-1D62-63ABC3310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409" y="5580934"/>
            <a:ext cx="704741" cy="704741"/>
          </a:xfrm>
          <a:prstGeom prst="rect">
            <a:avLst/>
          </a:prstGeom>
        </p:spPr>
      </p:pic>
      <p:pic>
        <p:nvPicPr>
          <p:cNvPr id="43" name="グラフィックス 42" descr="コメント: いいね! 単色塗りつぶし">
            <a:extLst>
              <a:ext uri="{FF2B5EF4-FFF2-40B4-BE49-F238E27FC236}">
                <a16:creationId xmlns:a16="http://schemas.microsoft.com/office/drawing/2014/main" id="{4142EF3A-7DC8-2D63-5D85-CBAB9817E0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6437" y="5567655"/>
            <a:ext cx="704741" cy="704741"/>
          </a:xfrm>
          <a:prstGeom prst="rect">
            <a:avLst/>
          </a:prstGeom>
        </p:spPr>
      </p:pic>
      <p:pic>
        <p:nvPicPr>
          <p:cNvPr id="45" name="グラフィックス 44" descr="泣き顔 (塗りつぶし) 単色塗りつぶし">
            <a:extLst>
              <a:ext uri="{FF2B5EF4-FFF2-40B4-BE49-F238E27FC236}">
                <a16:creationId xmlns:a16="http://schemas.microsoft.com/office/drawing/2014/main" id="{73337CC4-6E71-78BF-DE1C-A6EFFAEB0E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710" y="4173692"/>
            <a:ext cx="536251" cy="536251"/>
          </a:xfrm>
          <a:prstGeom prst="rect">
            <a:avLst/>
          </a:prstGeom>
        </p:spPr>
      </p:pic>
      <p:pic>
        <p:nvPicPr>
          <p:cNvPr id="47" name="グラフィックス 46" descr="農業 単色塗りつぶし">
            <a:extLst>
              <a:ext uri="{FF2B5EF4-FFF2-40B4-BE49-F238E27FC236}">
                <a16:creationId xmlns:a16="http://schemas.microsoft.com/office/drawing/2014/main" id="{4E88A77C-9DE3-723F-383F-84AB237043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5534" y="2746520"/>
            <a:ext cx="614314" cy="614314"/>
          </a:xfrm>
          <a:prstGeom prst="rect">
            <a:avLst/>
          </a:prstGeom>
        </p:spPr>
      </p:pic>
      <p:pic>
        <p:nvPicPr>
          <p:cNvPr id="49" name="グラフィックス 48" descr="氷山 単色塗りつぶし">
            <a:extLst>
              <a:ext uri="{FF2B5EF4-FFF2-40B4-BE49-F238E27FC236}">
                <a16:creationId xmlns:a16="http://schemas.microsoft.com/office/drawing/2014/main" id="{B498A2CE-E1FF-97F1-4E6B-3BEB643A40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65998" y="4132451"/>
            <a:ext cx="614314" cy="614314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EC96EC-CD53-1F75-B8D5-F2D790D554D5}"/>
              </a:ext>
            </a:extLst>
          </p:cNvPr>
          <p:cNvSpPr txBox="1"/>
          <p:nvPr/>
        </p:nvSpPr>
        <p:spPr>
          <a:xfrm>
            <a:off x="1371059" y="631060"/>
            <a:ext cx="264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顧客：顧客は誰か？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6E8B772-C232-6552-5927-91061C1EFE81}"/>
              </a:ext>
            </a:extLst>
          </p:cNvPr>
          <p:cNvSpPr/>
          <p:nvPr/>
        </p:nvSpPr>
        <p:spPr>
          <a:xfrm>
            <a:off x="2921540" y="904791"/>
            <a:ext cx="3308739" cy="121248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役割</a:t>
            </a:r>
            <a:r>
              <a:rPr kumimoji="1" lang="ja-JP" altLang="en-US" sz="1000" dirty="0">
                <a:solidFill>
                  <a:prstClr val="black"/>
                </a:solidFill>
                <a:latin typeface="メイリオ"/>
                <a:ea typeface="メイリオ"/>
              </a:rPr>
              <a:t>・状況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2ABA99D-62AA-EC4F-AE51-462D8A3B2CC6}"/>
              </a:ext>
            </a:extLst>
          </p:cNvPr>
          <p:cNvSpPr/>
          <p:nvPr/>
        </p:nvSpPr>
        <p:spPr>
          <a:xfrm>
            <a:off x="1065390" y="5581515"/>
            <a:ext cx="5122020" cy="770428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5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184060-80D4-1070-D5A8-1A26528B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4</a:t>
            </a:fld>
            <a:endParaRPr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18890E7-13D1-8EAA-E345-A7503FC9615E}"/>
              </a:ext>
            </a:extLst>
          </p:cNvPr>
          <p:cNvSpPr/>
          <p:nvPr/>
        </p:nvSpPr>
        <p:spPr>
          <a:xfrm>
            <a:off x="483265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1DED47-B928-D2A6-80D1-4BF8122E585F}"/>
              </a:ext>
            </a:extLst>
          </p:cNvPr>
          <p:cNvSpPr/>
          <p:nvPr/>
        </p:nvSpPr>
        <p:spPr>
          <a:xfrm>
            <a:off x="1977058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36817E0-E1BF-3748-003F-F8D7DE68FA71}"/>
              </a:ext>
            </a:extLst>
          </p:cNvPr>
          <p:cNvSpPr/>
          <p:nvPr/>
        </p:nvSpPr>
        <p:spPr>
          <a:xfrm>
            <a:off x="3470433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2842AA4-97EC-BDA2-7284-0B0AC04B25D4}"/>
              </a:ext>
            </a:extLst>
          </p:cNvPr>
          <p:cNvSpPr/>
          <p:nvPr/>
        </p:nvSpPr>
        <p:spPr>
          <a:xfrm>
            <a:off x="4963808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698300A-552D-D6EB-E2AC-4766774A6922}"/>
              </a:ext>
            </a:extLst>
          </p:cNvPr>
          <p:cNvSpPr/>
          <p:nvPr/>
        </p:nvSpPr>
        <p:spPr>
          <a:xfrm>
            <a:off x="6457601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AA79D4B-B0DB-6959-9AED-73DDF53C4794}"/>
              </a:ext>
            </a:extLst>
          </p:cNvPr>
          <p:cNvSpPr/>
          <p:nvPr/>
        </p:nvSpPr>
        <p:spPr>
          <a:xfrm>
            <a:off x="7950976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3B24D30-9689-921D-8FDA-377203D25A40}"/>
              </a:ext>
            </a:extLst>
          </p:cNvPr>
          <p:cNvSpPr/>
          <p:nvPr/>
        </p:nvSpPr>
        <p:spPr>
          <a:xfrm>
            <a:off x="9444351" y="1037137"/>
            <a:ext cx="1444328" cy="821741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61E0201-4F35-ACE9-619B-46B532059414}"/>
              </a:ext>
            </a:extLst>
          </p:cNvPr>
          <p:cNvSpPr/>
          <p:nvPr/>
        </p:nvSpPr>
        <p:spPr>
          <a:xfrm>
            <a:off x="452579" y="2268070"/>
            <a:ext cx="2968807" cy="101108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3FB6F1-04A6-DBEC-66A1-48C1D3EE1CF6}"/>
              </a:ext>
            </a:extLst>
          </p:cNvPr>
          <p:cNvSpPr txBox="1"/>
          <p:nvPr/>
        </p:nvSpPr>
        <p:spPr>
          <a:xfrm>
            <a:off x="483265" y="711913"/>
            <a:ext cx="537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顧客に対する現在の業務フロー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4D3078-0B42-9CC1-FBE4-4D2FCB3095E3}"/>
              </a:ext>
            </a:extLst>
          </p:cNvPr>
          <p:cNvSpPr txBox="1"/>
          <p:nvPr/>
        </p:nvSpPr>
        <p:spPr>
          <a:xfrm>
            <a:off x="452579" y="1964570"/>
            <a:ext cx="293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現在の業務フローになっている理由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086B2AC-47A1-3AC5-F5C4-C7F68DBEE41B}"/>
              </a:ext>
            </a:extLst>
          </p:cNvPr>
          <p:cNvSpPr/>
          <p:nvPr/>
        </p:nvSpPr>
        <p:spPr>
          <a:xfrm>
            <a:off x="456809" y="3713500"/>
            <a:ext cx="6000792" cy="1183686"/>
          </a:xfrm>
          <a:prstGeom prst="roundRect">
            <a:avLst>
              <a:gd name="adj" fmla="val 4014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813A27-8AF5-F5F9-77E4-37430625C65E}"/>
              </a:ext>
            </a:extLst>
          </p:cNvPr>
          <p:cNvSpPr txBox="1"/>
          <p:nvPr/>
        </p:nvSpPr>
        <p:spPr>
          <a:xfrm>
            <a:off x="423391" y="3436832"/>
            <a:ext cx="6146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/>
                <a:ea typeface="メイリオ"/>
              </a:rPr>
              <a:t>改善点：顧客の成功を獲得するためにもっとも改善すべき点は？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B18F1A1-E285-8A5D-7614-F2F92562FA3F}"/>
              </a:ext>
            </a:extLst>
          </p:cNvPr>
          <p:cNvSpPr/>
          <p:nvPr/>
        </p:nvSpPr>
        <p:spPr>
          <a:xfrm>
            <a:off x="6521116" y="2269644"/>
            <a:ext cx="5345347" cy="2651271"/>
          </a:xfrm>
          <a:prstGeom prst="roundRect">
            <a:avLst>
              <a:gd name="adj" fmla="val 4014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E87DD2-9EE0-36B4-8585-6B1B80FD9D56}"/>
              </a:ext>
            </a:extLst>
          </p:cNvPr>
          <p:cNvSpPr txBox="1"/>
          <p:nvPr/>
        </p:nvSpPr>
        <p:spPr>
          <a:xfrm>
            <a:off x="6489349" y="1992645"/>
            <a:ext cx="537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/>
                <a:ea typeface="メイリオ"/>
              </a:rPr>
              <a:t>改善アイデア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DFEB6AF-0162-2A39-7F14-BED24679BEEF}"/>
              </a:ext>
            </a:extLst>
          </p:cNvPr>
          <p:cNvSpPr/>
          <p:nvPr/>
        </p:nvSpPr>
        <p:spPr>
          <a:xfrm>
            <a:off x="6521116" y="5352410"/>
            <a:ext cx="5345347" cy="913222"/>
          </a:xfrm>
          <a:prstGeom prst="roundRect">
            <a:avLst>
              <a:gd name="adj" fmla="val 4014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0184403-C7AF-0C5B-8080-96959732D972}"/>
              </a:ext>
            </a:extLst>
          </p:cNvPr>
          <p:cNvSpPr txBox="1"/>
          <p:nvPr/>
        </p:nvSpPr>
        <p:spPr>
          <a:xfrm>
            <a:off x="6521116" y="5161065"/>
            <a:ext cx="6146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1200" b="1" dirty="0">
                <a:solidFill>
                  <a:prstClr val="black"/>
                </a:solidFill>
                <a:latin typeface="メイリオ"/>
                <a:ea typeface="メイリオ"/>
              </a:rPr>
              <a:t>1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/>
                <a:ea typeface="メイリオ"/>
              </a:rPr>
              <a:t>ｓｔアクション・効果：何から始めるか？どのような効果を見込むか？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0E34CC6-ADE3-721B-F654-47F7B373286F}"/>
              </a:ext>
            </a:extLst>
          </p:cNvPr>
          <p:cNvSpPr/>
          <p:nvPr/>
        </p:nvSpPr>
        <p:spPr>
          <a:xfrm>
            <a:off x="498606" y="5314091"/>
            <a:ext cx="5958995" cy="951541"/>
          </a:xfrm>
          <a:prstGeom prst="roundRect">
            <a:avLst>
              <a:gd name="adj" fmla="val 4014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91E885-7D9B-5379-E4FE-9CFCA20BA503}"/>
              </a:ext>
            </a:extLst>
          </p:cNvPr>
          <p:cNvSpPr txBox="1"/>
          <p:nvPr/>
        </p:nvSpPr>
        <p:spPr>
          <a:xfrm>
            <a:off x="467921" y="4972515"/>
            <a:ext cx="6146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/>
                <a:ea typeface="メイリオ"/>
              </a:rPr>
              <a:t>懸念点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：顧客の成功に価値を提供するために配慮すべき</a:t>
            </a: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点は？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37816505-786B-1704-BAB7-9FE4F7C80A92}"/>
              </a:ext>
            </a:extLst>
          </p:cNvPr>
          <p:cNvSpPr/>
          <p:nvPr/>
        </p:nvSpPr>
        <p:spPr>
          <a:xfrm>
            <a:off x="3496459" y="2263455"/>
            <a:ext cx="2968807" cy="1011084"/>
          </a:xfrm>
          <a:prstGeom prst="roundRect">
            <a:avLst>
              <a:gd name="adj" fmla="val 6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DCD5F1C-2BFC-1C3F-0899-0C345137E05B}"/>
              </a:ext>
            </a:extLst>
          </p:cNvPr>
          <p:cNvSpPr txBox="1"/>
          <p:nvPr/>
        </p:nvSpPr>
        <p:spPr>
          <a:xfrm>
            <a:off x="3496459" y="1959955"/>
            <a:ext cx="293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/>
                <a:ea typeface="メイリオ"/>
              </a:rPr>
              <a:t>顧客の成功への影響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E5FCFD4-3CB3-47AA-A81D-AE2BB49F4BAE}"/>
              </a:ext>
            </a:extLst>
          </p:cNvPr>
          <p:cNvSpPr txBox="1"/>
          <p:nvPr/>
        </p:nvSpPr>
        <p:spPr>
          <a:xfrm>
            <a:off x="113367" y="160761"/>
            <a:ext cx="4073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演習シート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】</a:t>
            </a:r>
            <a:r>
              <a:rPr kumimoji="1" lang="ja-JP" altLang="en-US" sz="1600" b="1" dirty="0">
                <a:solidFill>
                  <a:srgbClr val="002060"/>
                </a:solidFill>
                <a:latin typeface="メイリオ"/>
                <a:ea typeface="メイリオ"/>
              </a:rPr>
              <a:t>仕事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分析シート</a:t>
            </a:r>
          </a:p>
        </p:txBody>
      </p:sp>
    </p:spTree>
    <p:extLst>
      <p:ext uri="{BB962C8B-B14F-4D97-AF65-F5344CB8AC3E}">
        <p14:creationId xmlns:p14="http://schemas.microsoft.com/office/powerpoint/2010/main" val="205725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89A6EA965B6AF4B96B76995CD335BFB" ma:contentTypeVersion="4" ma:contentTypeDescription="新しいドキュメントを作成します。" ma:contentTypeScope="" ma:versionID="3210e019e5dafbd837715bfd5b7c748c">
  <xsd:schema xmlns:xsd="http://www.w3.org/2001/XMLSchema" xmlns:xs="http://www.w3.org/2001/XMLSchema" xmlns:p="http://schemas.microsoft.com/office/2006/metadata/properties" xmlns:ns3="623c2501-b396-415f-87ed-40de2dd1bafe" targetNamespace="http://schemas.microsoft.com/office/2006/metadata/properties" ma:root="true" ma:fieldsID="a4106bd385560ddbe7b83afcc928d549" ns3:_="">
    <xsd:import namespace="623c2501-b396-415f-87ed-40de2dd1ba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c2501-b396-415f-87ed-40de2dd1b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BD0B5-A9F6-4B13-8960-B0511B1071BD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623c2501-b396-415f-87ed-40de2dd1baf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747623-4480-4473-A315-96D7A1EBF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E918A-1259-4DC7-A801-2EBF8544D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3c2501-b396-415f-87ed-40de2dd1ba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130601</TotalTime>
  <Words>323</Words>
  <Application>Microsoft Office PowerPoint</Application>
  <PresentationFormat>ワイド画面</PresentationFormat>
  <Paragraphs>47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メイリオ</vt:lpstr>
      <vt:lpstr>Arial</vt:lpstr>
      <vt:lpstr>Calibri</vt:lpstr>
      <vt:lpstr>Wingdings</vt:lpstr>
      <vt:lpstr>Office テーマ</vt:lpstr>
      <vt:lpstr>5_Office テーマ</vt:lpstr>
      <vt:lpstr>11_Office テーマ</vt:lpstr>
      <vt:lpstr>13_Office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kamiyashun</dc:creator>
  <cp:lastModifiedBy>光 村瀬</cp:lastModifiedBy>
  <cp:revision>1288</cp:revision>
  <cp:lastPrinted>2024-12-19T05:58:18Z</cp:lastPrinted>
  <dcterms:created xsi:type="dcterms:W3CDTF">2020-12-03T02:56:25Z</dcterms:created>
  <dcterms:modified xsi:type="dcterms:W3CDTF">2025-09-09T08:42:30Z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0x010100889A6EA965B6AF4B96B76995CD335BFB</vt:lpwstr>
  </property>
</Properties>
</file>